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aytone One" charset="1" panose="00000500000000000000"/>
      <p:regular r:id="rId15"/>
    </p:embeddedFont>
    <p:embeddedFont>
      <p:font typeface="Dancing Script Bold" charset="1" panose="03080800040507000D00"/>
      <p:regular r:id="rId16"/>
    </p:embeddedFont>
    <p:embeddedFont>
      <p:font typeface="Cabin" charset="1" panose="00000500000000000000"/>
      <p:regular r:id="rId17"/>
    </p:embeddedFont>
    <p:embeddedFont>
      <p:font typeface="DejaVu Serif Bold" charset="1" panose="02060803050605020204"/>
      <p:regular r:id="rId18"/>
    </p:embeddedFont>
    <p:embeddedFont>
      <p:font typeface="Cabin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2.png" Type="http://schemas.openxmlformats.org/officeDocument/2006/relationships/image"/><Relationship Id="rId9"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13.jpeg" Type="http://schemas.openxmlformats.org/officeDocument/2006/relationships/image"/><Relationship Id="rId9"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586888"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674263"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287044" y="719370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6" id="6"/>
          <p:cNvSpPr/>
          <p:nvPr/>
        </p:nvSpPr>
        <p:spPr>
          <a:xfrm flipH="false" flipV="false" rot="0">
            <a:off x="6693198" y="789846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7" id="7"/>
          <p:cNvSpPr/>
          <p:nvPr/>
        </p:nvSpPr>
        <p:spPr>
          <a:xfrm flipH="false" flipV="false" rot="0">
            <a:off x="-1065015" y="9251103"/>
            <a:ext cx="15169770" cy="8229600"/>
          </a:xfrm>
          <a:custGeom>
            <a:avLst/>
            <a:gdLst/>
            <a:ahLst/>
            <a:cxnLst/>
            <a:rect r="r" b="b" t="t" l="l"/>
            <a:pathLst>
              <a:path h="8229600" w="15169770">
                <a:moveTo>
                  <a:pt x="0" y="0"/>
                </a:moveTo>
                <a:lnTo>
                  <a:pt x="15169770" y="0"/>
                </a:lnTo>
                <a:lnTo>
                  <a:pt x="15169770"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65015" y="7774305"/>
            <a:ext cx="3799026" cy="2967989"/>
          </a:xfrm>
          <a:custGeom>
            <a:avLst/>
            <a:gdLst/>
            <a:ahLst/>
            <a:cxnLst/>
            <a:rect r="r" b="b" t="t" l="l"/>
            <a:pathLst>
              <a:path h="2967989" w="3799026">
                <a:moveTo>
                  <a:pt x="0" y="0"/>
                </a:moveTo>
                <a:lnTo>
                  <a:pt x="3799027" y="0"/>
                </a:lnTo>
                <a:lnTo>
                  <a:pt x="3799027" y="2967990"/>
                </a:lnTo>
                <a:lnTo>
                  <a:pt x="0" y="2967990"/>
                </a:lnTo>
                <a:lnTo>
                  <a:pt x="0" y="0"/>
                </a:lnTo>
                <a:close/>
              </a:path>
            </a:pathLst>
          </a:custGeom>
          <a:blipFill>
            <a:blip r:embed="rId3"/>
            <a:stretch>
              <a:fillRect l="0" t="0" r="0" b="0"/>
            </a:stretch>
          </a:blipFill>
        </p:spPr>
      </p:sp>
      <p:sp>
        <p:nvSpPr>
          <p:cNvPr name="Freeform 9" id="9"/>
          <p:cNvSpPr/>
          <p:nvPr/>
        </p:nvSpPr>
        <p:spPr>
          <a:xfrm flipH="false" flipV="false" rot="0">
            <a:off x="11769051" y="4198894"/>
            <a:ext cx="10980498" cy="9511856"/>
          </a:xfrm>
          <a:custGeom>
            <a:avLst/>
            <a:gdLst/>
            <a:ahLst/>
            <a:cxnLst/>
            <a:rect r="r" b="b" t="t" l="l"/>
            <a:pathLst>
              <a:path h="9511856" w="10980498">
                <a:moveTo>
                  <a:pt x="0" y="0"/>
                </a:moveTo>
                <a:lnTo>
                  <a:pt x="10980498" y="0"/>
                </a:lnTo>
                <a:lnTo>
                  <a:pt x="10980498" y="9511857"/>
                </a:lnTo>
                <a:lnTo>
                  <a:pt x="0" y="9511857"/>
                </a:lnTo>
                <a:lnTo>
                  <a:pt x="0" y="0"/>
                </a:lnTo>
                <a:close/>
              </a:path>
            </a:pathLst>
          </a:custGeom>
          <a:blipFill>
            <a:blip r:embed="rId5"/>
            <a:stretch>
              <a:fillRect l="0" t="0" r="0" b="0"/>
            </a:stretch>
          </a:blipFill>
        </p:spPr>
      </p:sp>
      <p:sp>
        <p:nvSpPr>
          <p:cNvPr name="Freeform 10" id="10"/>
          <p:cNvSpPr/>
          <p:nvPr/>
        </p:nvSpPr>
        <p:spPr>
          <a:xfrm flipH="false" flipV="false" rot="0">
            <a:off x="10999768" y="8603224"/>
            <a:ext cx="1920748" cy="2705279"/>
          </a:xfrm>
          <a:custGeom>
            <a:avLst/>
            <a:gdLst/>
            <a:ahLst/>
            <a:cxnLst/>
            <a:rect r="r" b="b" t="t" l="l"/>
            <a:pathLst>
              <a:path h="2705279" w="1920748">
                <a:moveTo>
                  <a:pt x="0" y="0"/>
                </a:moveTo>
                <a:lnTo>
                  <a:pt x="1920748" y="0"/>
                </a:lnTo>
                <a:lnTo>
                  <a:pt x="1920748" y="2705279"/>
                </a:lnTo>
                <a:lnTo>
                  <a:pt x="0" y="2705279"/>
                </a:lnTo>
                <a:lnTo>
                  <a:pt x="0" y="0"/>
                </a:lnTo>
                <a:close/>
              </a:path>
            </a:pathLst>
          </a:custGeom>
          <a:blipFill>
            <a:blip r:embed="rId6"/>
            <a:stretch>
              <a:fillRect l="0" t="0" r="0" b="0"/>
            </a:stretch>
          </a:blipFill>
        </p:spPr>
      </p:sp>
      <p:sp>
        <p:nvSpPr>
          <p:cNvPr name="Freeform 11" id="11"/>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734012" y="600746"/>
            <a:ext cx="10613421" cy="3987760"/>
          </a:xfrm>
          <a:prstGeom prst="rect">
            <a:avLst/>
          </a:prstGeom>
        </p:spPr>
        <p:txBody>
          <a:bodyPr anchor="t" rtlCol="false" tIns="0" lIns="0" bIns="0" rIns="0">
            <a:spAutoFit/>
          </a:bodyPr>
          <a:lstStyle/>
          <a:p>
            <a:pPr algn="ctr">
              <a:lnSpc>
                <a:spcPts val="7872"/>
              </a:lnSpc>
            </a:pPr>
            <a:r>
              <a:rPr lang="en-US" sz="7289">
                <a:solidFill>
                  <a:srgbClr val="366E1E"/>
                </a:solidFill>
                <a:latin typeface="Paytone One"/>
                <a:ea typeface="Paytone One"/>
                <a:cs typeface="Paytone One"/>
                <a:sym typeface="Paytone One"/>
              </a:rPr>
              <a:t>THIẾT KẾ FRONT-END GIỚI THIỆU NHỮNG ĐỊA ĐIỂM DU LỊCH TẠI TRÀ VINH</a:t>
            </a:r>
          </a:p>
        </p:txBody>
      </p:sp>
      <p:sp>
        <p:nvSpPr>
          <p:cNvPr name="TextBox 13" id="13"/>
          <p:cNvSpPr txBox="true"/>
          <p:nvPr/>
        </p:nvSpPr>
        <p:spPr>
          <a:xfrm rot="0">
            <a:off x="5320341" y="5776207"/>
            <a:ext cx="7647319" cy="542289"/>
          </a:xfrm>
          <a:prstGeom prst="rect">
            <a:avLst/>
          </a:prstGeom>
        </p:spPr>
        <p:txBody>
          <a:bodyPr anchor="t" rtlCol="false" tIns="0" lIns="0" bIns="0" rIns="0">
            <a:spAutoFit/>
          </a:bodyPr>
          <a:lstStyle/>
          <a:p>
            <a:pPr algn="ctr">
              <a:lnSpc>
                <a:spcPts val="4099"/>
              </a:lnSpc>
            </a:pPr>
            <a:r>
              <a:rPr lang="en-US" sz="4099" b="true">
                <a:solidFill>
                  <a:srgbClr val="366E1E"/>
                </a:solidFill>
                <a:latin typeface="Dancing Script Bold"/>
                <a:ea typeface="Dancing Script Bold"/>
                <a:cs typeface="Dancing Script Bold"/>
                <a:sym typeface="Dancing Script Bold"/>
              </a:rPr>
              <a:t>Võ Phước Toàn - 110122186</a:t>
            </a:r>
          </a:p>
        </p:txBody>
      </p:sp>
      <p:sp>
        <p:nvSpPr>
          <p:cNvPr name="Freeform 14" id="14"/>
          <p:cNvSpPr/>
          <p:nvPr/>
        </p:nvSpPr>
        <p:spPr>
          <a:xfrm flipH="false" flipV="false" rot="0">
            <a:off x="586888" y="92583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15" id="15"/>
          <p:cNvSpPr/>
          <p:nvPr/>
        </p:nvSpPr>
        <p:spPr>
          <a:xfrm flipH="false" flipV="false" rot="0">
            <a:off x="-1773306" y="5672764"/>
            <a:ext cx="6096778" cy="5113673"/>
          </a:xfrm>
          <a:custGeom>
            <a:avLst/>
            <a:gdLst/>
            <a:ahLst/>
            <a:cxnLst/>
            <a:rect r="r" b="b" t="t" l="l"/>
            <a:pathLst>
              <a:path h="5113673" w="6096778">
                <a:moveTo>
                  <a:pt x="0" y="0"/>
                </a:moveTo>
                <a:lnTo>
                  <a:pt x="6096778" y="0"/>
                </a:lnTo>
                <a:lnTo>
                  <a:pt x="6096778" y="5113672"/>
                </a:lnTo>
                <a:lnTo>
                  <a:pt x="0" y="5113672"/>
                </a:lnTo>
                <a:lnTo>
                  <a:pt x="0" y="0"/>
                </a:lnTo>
                <a:close/>
              </a:path>
            </a:pathLst>
          </a:custGeom>
          <a:blipFill>
            <a:blip r:embed="rId9"/>
            <a:stretch>
              <a:fillRect l="0" t="0" r="0" b="0"/>
            </a:stretch>
          </a:blipFill>
        </p:spPr>
      </p:sp>
      <p:sp>
        <p:nvSpPr>
          <p:cNvPr name="Freeform 16" id="16"/>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811777" y="864222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899152" y="864222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511934" y="760632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6" id="6"/>
          <p:cNvSpPr/>
          <p:nvPr/>
        </p:nvSpPr>
        <p:spPr>
          <a:xfrm flipH="false" flipV="false" rot="0">
            <a:off x="6918087" y="831108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7" id="7"/>
          <p:cNvSpPr/>
          <p:nvPr/>
        </p:nvSpPr>
        <p:spPr>
          <a:xfrm flipH="false" flipV="false" rot="0">
            <a:off x="-840125" y="9663723"/>
            <a:ext cx="15169770" cy="8229600"/>
          </a:xfrm>
          <a:custGeom>
            <a:avLst/>
            <a:gdLst/>
            <a:ahLst/>
            <a:cxnLst/>
            <a:rect r="r" b="b" t="t" l="l"/>
            <a:pathLst>
              <a:path h="8229600" w="15169770">
                <a:moveTo>
                  <a:pt x="0" y="0"/>
                </a:moveTo>
                <a:lnTo>
                  <a:pt x="15169769" y="0"/>
                </a:lnTo>
                <a:lnTo>
                  <a:pt x="15169769"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840125" y="8186925"/>
            <a:ext cx="3799026" cy="2967989"/>
          </a:xfrm>
          <a:custGeom>
            <a:avLst/>
            <a:gdLst/>
            <a:ahLst/>
            <a:cxnLst/>
            <a:rect r="r" b="b" t="t" l="l"/>
            <a:pathLst>
              <a:path h="2967989" w="3799026">
                <a:moveTo>
                  <a:pt x="0" y="0"/>
                </a:moveTo>
                <a:lnTo>
                  <a:pt x="3799026" y="0"/>
                </a:lnTo>
                <a:lnTo>
                  <a:pt x="3799026" y="2967990"/>
                </a:lnTo>
                <a:lnTo>
                  <a:pt x="0" y="2967990"/>
                </a:lnTo>
                <a:lnTo>
                  <a:pt x="0" y="0"/>
                </a:lnTo>
                <a:close/>
              </a:path>
            </a:pathLst>
          </a:custGeom>
          <a:blipFill>
            <a:blip r:embed="rId3"/>
            <a:stretch>
              <a:fillRect l="0" t="0" r="0" b="0"/>
            </a:stretch>
          </a:blipFill>
        </p:spPr>
      </p:sp>
      <p:sp>
        <p:nvSpPr>
          <p:cNvPr name="Freeform 9" id="9"/>
          <p:cNvSpPr/>
          <p:nvPr/>
        </p:nvSpPr>
        <p:spPr>
          <a:xfrm flipH="false" flipV="false" rot="0">
            <a:off x="11065560" y="5664752"/>
            <a:ext cx="10980498" cy="9511856"/>
          </a:xfrm>
          <a:custGeom>
            <a:avLst/>
            <a:gdLst/>
            <a:ahLst/>
            <a:cxnLst/>
            <a:rect r="r" b="b" t="t" l="l"/>
            <a:pathLst>
              <a:path h="9511856" w="10980498">
                <a:moveTo>
                  <a:pt x="0" y="0"/>
                </a:moveTo>
                <a:lnTo>
                  <a:pt x="10980498" y="0"/>
                </a:lnTo>
                <a:lnTo>
                  <a:pt x="10980498" y="9511856"/>
                </a:lnTo>
                <a:lnTo>
                  <a:pt x="0" y="9511856"/>
                </a:lnTo>
                <a:lnTo>
                  <a:pt x="0" y="0"/>
                </a:lnTo>
                <a:close/>
              </a:path>
            </a:pathLst>
          </a:custGeom>
          <a:blipFill>
            <a:blip r:embed="rId5"/>
            <a:stretch>
              <a:fillRect l="0" t="0" r="0" b="0"/>
            </a:stretch>
          </a:blipFill>
        </p:spPr>
      </p:sp>
      <p:sp>
        <p:nvSpPr>
          <p:cNvPr name="Freeform 10" id="10"/>
          <p:cNvSpPr/>
          <p:nvPr/>
        </p:nvSpPr>
        <p:spPr>
          <a:xfrm flipH="false" flipV="false" rot="0">
            <a:off x="11224657" y="9015844"/>
            <a:ext cx="1920748" cy="2705279"/>
          </a:xfrm>
          <a:custGeom>
            <a:avLst/>
            <a:gdLst/>
            <a:ahLst/>
            <a:cxnLst/>
            <a:rect r="r" b="b" t="t" l="l"/>
            <a:pathLst>
              <a:path h="2705279" w="1920748">
                <a:moveTo>
                  <a:pt x="0" y="0"/>
                </a:moveTo>
                <a:lnTo>
                  <a:pt x="1920749" y="0"/>
                </a:lnTo>
                <a:lnTo>
                  <a:pt x="1920749" y="2705279"/>
                </a:lnTo>
                <a:lnTo>
                  <a:pt x="0" y="2705279"/>
                </a:lnTo>
                <a:lnTo>
                  <a:pt x="0" y="0"/>
                </a:lnTo>
                <a:close/>
              </a:path>
            </a:pathLst>
          </a:custGeom>
          <a:blipFill>
            <a:blip r:embed="rId6"/>
            <a:stretch>
              <a:fillRect l="0" t="0" r="0" b="0"/>
            </a:stretch>
          </a:blipFill>
        </p:spPr>
      </p:sp>
      <p:sp>
        <p:nvSpPr>
          <p:cNvPr name="Freeform 11" id="11"/>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811777" y="967092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grpSp>
        <p:nvGrpSpPr>
          <p:cNvPr name="Group 13" id="13"/>
          <p:cNvGrpSpPr/>
          <p:nvPr/>
        </p:nvGrpSpPr>
        <p:grpSpPr>
          <a:xfrm rot="0">
            <a:off x="4274401" y="3142488"/>
            <a:ext cx="368053" cy="36805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6E1E"/>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5566155" y="1073353"/>
            <a:ext cx="6750105" cy="1265411"/>
          </a:xfrm>
          <a:prstGeom prst="rect">
            <a:avLst/>
          </a:prstGeom>
        </p:spPr>
        <p:txBody>
          <a:bodyPr anchor="t" rtlCol="false" tIns="0" lIns="0" bIns="0" rIns="0">
            <a:spAutoFit/>
          </a:bodyPr>
          <a:lstStyle/>
          <a:p>
            <a:pPr algn="ctr">
              <a:lnSpc>
                <a:spcPts val="9077"/>
              </a:lnSpc>
            </a:pPr>
            <a:r>
              <a:rPr lang="en-US" sz="10555">
                <a:solidFill>
                  <a:srgbClr val="366E1E"/>
                </a:solidFill>
                <a:latin typeface="Paytone One"/>
                <a:ea typeface="Paytone One"/>
                <a:cs typeface="Paytone One"/>
                <a:sym typeface="Paytone One"/>
              </a:rPr>
              <a:t>TÓM TẮC</a:t>
            </a:r>
          </a:p>
        </p:txBody>
      </p:sp>
      <p:sp>
        <p:nvSpPr>
          <p:cNvPr name="TextBox 17" id="17"/>
          <p:cNvSpPr txBox="true"/>
          <p:nvPr/>
        </p:nvSpPr>
        <p:spPr>
          <a:xfrm rot="0">
            <a:off x="4458427" y="3102994"/>
            <a:ext cx="4332421" cy="532764"/>
          </a:xfrm>
          <a:prstGeom prst="rect">
            <a:avLst/>
          </a:prstGeom>
        </p:spPr>
        <p:txBody>
          <a:bodyPr anchor="t" rtlCol="false" tIns="0" lIns="0" bIns="0" rIns="0">
            <a:spAutoFit/>
          </a:bodyPr>
          <a:lstStyle/>
          <a:p>
            <a:pPr algn="ctr">
              <a:lnSpc>
                <a:spcPts val="4099"/>
              </a:lnSpc>
            </a:pPr>
            <a:r>
              <a:rPr lang="en-US" sz="4099">
                <a:solidFill>
                  <a:srgbClr val="366E1E"/>
                </a:solidFill>
                <a:latin typeface="Cabin"/>
                <a:ea typeface="Cabin"/>
                <a:cs typeface="Cabin"/>
                <a:sym typeface="Cabin"/>
              </a:rPr>
              <a:t>Lý do chọn đề tài.</a:t>
            </a:r>
          </a:p>
        </p:txBody>
      </p:sp>
      <p:grpSp>
        <p:nvGrpSpPr>
          <p:cNvPr name="Group 18" id="18"/>
          <p:cNvGrpSpPr/>
          <p:nvPr/>
        </p:nvGrpSpPr>
        <p:grpSpPr>
          <a:xfrm rot="0">
            <a:off x="4274401" y="4028418"/>
            <a:ext cx="368053" cy="36805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6E1E"/>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458427" y="3988925"/>
            <a:ext cx="4062084" cy="532764"/>
          </a:xfrm>
          <a:prstGeom prst="rect">
            <a:avLst/>
          </a:prstGeom>
        </p:spPr>
        <p:txBody>
          <a:bodyPr anchor="t" rtlCol="false" tIns="0" lIns="0" bIns="0" rIns="0">
            <a:spAutoFit/>
          </a:bodyPr>
          <a:lstStyle/>
          <a:p>
            <a:pPr algn="ctr">
              <a:lnSpc>
                <a:spcPts val="4099"/>
              </a:lnSpc>
            </a:pPr>
            <a:r>
              <a:rPr lang="en-US" sz="4099">
                <a:solidFill>
                  <a:srgbClr val="366E1E"/>
                </a:solidFill>
                <a:latin typeface="Cabin"/>
                <a:ea typeface="Cabin"/>
                <a:cs typeface="Cabin"/>
                <a:sym typeface="Cabin"/>
              </a:rPr>
              <a:t>Cơ sở lý thuyết.</a:t>
            </a:r>
          </a:p>
        </p:txBody>
      </p:sp>
      <p:grpSp>
        <p:nvGrpSpPr>
          <p:cNvPr name="Group 22" id="22"/>
          <p:cNvGrpSpPr/>
          <p:nvPr/>
        </p:nvGrpSpPr>
        <p:grpSpPr>
          <a:xfrm rot="0">
            <a:off x="4366414" y="4913607"/>
            <a:ext cx="368053" cy="36805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6E1E"/>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4550440" y="4874114"/>
            <a:ext cx="4759269" cy="1047114"/>
          </a:xfrm>
          <a:prstGeom prst="rect">
            <a:avLst/>
          </a:prstGeom>
        </p:spPr>
        <p:txBody>
          <a:bodyPr anchor="t" rtlCol="false" tIns="0" lIns="0" bIns="0" rIns="0">
            <a:spAutoFit/>
          </a:bodyPr>
          <a:lstStyle/>
          <a:p>
            <a:pPr algn="ctr">
              <a:lnSpc>
                <a:spcPts val="4099"/>
              </a:lnSpc>
            </a:pPr>
            <a:r>
              <a:rPr lang="en-US" sz="4099">
                <a:solidFill>
                  <a:srgbClr val="366E1E"/>
                </a:solidFill>
                <a:latin typeface="Cabin"/>
                <a:ea typeface="Cabin"/>
                <a:cs typeface="Cabin"/>
                <a:sym typeface="Cabin"/>
              </a:rPr>
              <a:t>Phân tích &amp; thiết kế hệ thống.</a:t>
            </a:r>
          </a:p>
        </p:txBody>
      </p:sp>
      <p:sp>
        <p:nvSpPr>
          <p:cNvPr name="Freeform 26" id="26"/>
          <p:cNvSpPr/>
          <p:nvPr/>
        </p:nvSpPr>
        <p:spPr>
          <a:xfrm flipH="false" flipV="false" rot="0">
            <a:off x="-1548417" y="6085384"/>
            <a:ext cx="6096778" cy="5113673"/>
          </a:xfrm>
          <a:custGeom>
            <a:avLst/>
            <a:gdLst/>
            <a:ahLst/>
            <a:cxnLst/>
            <a:rect r="r" b="b" t="t" l="l"/>
            <a:pathLst>
              <a:path h="5113673" w="6096778">
                <a:moveTo>
                  <a:pt x="0" y="0"/>
                </a:moveTo>
                <a:lnTo>
                  <a:pt x="6096778" y="0"/>
                </a:lnTo>
                <a:lnTo>
                  <a:pt x="6096778" y="5113672"/>
                </a:lnTo>
                <a:lnTo>
                  <a:pt x="0" y="5113672"/>
                </a:lnTo>
                <a:lnTo>
                  <a:pt x="0" y="0"/>
                </a:lnTo>
                <a:close/>
              </a:path>
            </a:pathLst>
          </a:custGeom>
          <a:blipFill>
            <a:blip r:embed="rId9"/>
            <a:stretch>
              <a:fillRect l="0" t="0" r="0" b="0"/>
            </a:stretch>
          </a:blipFill>
        </p:spPr>
      </p:sp>
      <p:sp>
        <p:nvSpPr>
          <p:cNvPr name="Freeform 27" id="27"/>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8" id="28"/>
          <p:cNvGrpSpPr/>
          <p:nvPr/>
        </p:nvGrpSpPr>
        <p:grpSpPr>
          <a:xfrm rot="0">
            <a:off x="10511934" y="3142858"/>
            <a:ext cx="368053" cy="36805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6E1E"/>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0695960" y="3103365"/>
            <a:ext cx="4332421" cy="532764"/>
          </a:xfrm>
          <a:prstGeom prst="rect">
            <a:avLst/>
          </a:prstGeom>
        </p:spPr>
        <p:txBody>
          <a:bodyPr anchor="t" rtlCol="false" tIns="0" lIns="0" bIns="0" rIns="0">
            <a:spAutoFit/>
          </a:bodyPr>
          <a:lstStyle/>
          <a:p>
            <a:pPr algn="ctr">
              <a:lnSpc>
                <a:spcPts val="4099"/>
              </a:lnSpc>
            </a:pPr>
            <a:r>
              <a:rPr lang="en-US" sz="4099">
                <a:solidFill>
                  <a:srgbClr val="366E1E"/>
                </a:solidFill>
                <a:latin typeface="Cabin"/>
                <a:ea typeface="Cabin"/>
                <a:cs typeface="Cabin"/>
                <a:sym typeface="Cabin"/>
              </a:rPr>
              <a:t>Kết quả đạt được.</a:t>
            </a:r>
          </a:p>
        </p:txBody>
      </p:sp>
      <p:grpSp>
        <p:nvGrpSpPr>
          <p:cNvPr name="Group 32" id="32"/>
          <p:cNvGrpSpPr/>
          <p:nvPr/>
        </p:nvGrpSpPr>
        <p:grpSpPr>
          <a:xfrm rot="0">
            <a:off x="10511934" y="4028788"/>
            <a:ext cx="368053" cy="36805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6E1E"/>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0879987" y="3998820"/>
            <a:ext cx="4076312" cy="532764"/>
          </a:xfrm>
          <a:prstGeom prst="rect">
            <a:avLst/>
          </a:prstGeom>
        </p:spPr>
        <p:txBody>
          <a:bodyPr anchor="t" rtlCol="false" tIns="0" lIns="0" bIns="0" rIns="0">
            <a:spAutoFit/>
          </a:bodyPr>
          <a:lstStyle/>
          <a:p>
            <a:pPr algn="ctr">
              <a:lnSpc>
                <a:spcPts val="4099"/>
              </a:lnSpc>
            </a:pPr>
            <a:r>
              <a:rPr lang="en-US" sz="4099">
                <a:solidFill>
                  <a:srgbClr val="366E1E"/>
                </a:solidFill>
                <a:latin typeface="Cabin"/>
                <a:ea typeface="Cabin"/>
                <a:cs typeface="Cabin"/>
                <a:sym typeface="Cabin"/>
              </a:rPr>
              <a:t>Hướng phát triển.</a:t>
            </a:r>
          </a:p>
        </p:txBody>
      </p:sp>
      <p:grpSp>
        <p:nvGrpSpPr>
          <p:cNvPr name="Group 36" id="36"/>
          <p:cNvGrpSpPr/>
          <p:nvPr/>
        </p:nvGrpSpPr>
        <p:grpSpPr>
          <a:xfrm rot="0">
            <a:off x="10603947" y="4913978"/>
            <a:ext cx="368053" cy="36805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6E1E"/>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10787973" y="4893535"/>
            <a:ext cx="2415997" cy="532764"/>
          </a:xfrm>
          <a:prstGeom prst="rect">
            <a:avLst/>
          </a:prstGeom>
        </p:spPr>
        <p:txBody>
          <a:bodyPr anchor="t" rtlCol="false" tIns="0" lIns="0" bIns="0" rIns="0">
            <a:spAutoFit/>
          </a:bodyPr>
          <a:lstStyle/>
          <a:p>
            <a:pPr algn="ctr">
              <a:lnSpc>
                <a:spcPts val="4099"/>
              </a:lnSpc>
            </a:pPr>
            <a:r>
              <a:rPr lang="en-US" sz="4099">
                <a:solidFill>
                  <a:srgbClr val="366E1E"/>
                </a:solidFill>
                <a:latin typeface="Cabin"/>
                <a:ea typeface="Cabin"/>
                <a:cs typeface="Cabin"/>
                <a:sym typeface="Cabin"/>
              </a:rPr>
              <a:t>Kết luận.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586888"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674263"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287044" y="719370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6" id="6"/>
          <p:cNvSpPr/>
          <p:nvPr/>
        </p:nvSpPr>
        <p:spPr>
          <a:xfrm flipH="false" flipV="false" rot="0">
            <a:off x="6693198" y="789846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7" id="7"/>
          <p:cNvSpPr/>
          <p:nvPr/>
        </p:nvSpPr>
        <p:spPr>
          <a:xfrm flipH="false" flipV="false" rot="0">
            <a:off x="-1065015" y="9251103"/>
            <a:ext cx="15169770" cy="8229600"/>
          </a:xfrm>
          <a:custGeom>
            <a:avLst/>
            <a:gdLst/>
            <a:ahLst/>
            <a:cxnLst/>
            <a:rect r="r" b="b" t="t" l="l"/>
            <a:pathLst>
              <a:path h="8229600" w="15169770">
                <a:moveTo>
                  <a:pt x="0" y="0"/>
                </a:moveTo>
                <a:lnTo>
                  <a:pt x="15169770" y="0"/>
                </a:lnTo>
                <a:lnTo>
                  <a:pt x="15169770"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65015" y="7774305"/>
            <a:ext cx="3799026" cy="2967989"/>
          </a:xfrm>
          <a:custGeom>
            <a:avLst/>
            <a:gdLst/>
            <a:ahLst/>
            <a:cxnLst/>
            <a:rect r="r" b="b" t="t" l="l"/>
            <a:pathLst>
              <a:path h="2967989" w="3799026">
                <a:moveTo>
                  <a:pt x="0" y="0"/>
                </a:moveTo>
                <a:lnTo>
                  <a:pt x="3799027" y="0"/>
                </a:lnTo>
                <a:lnTo>
                  <a:pt x="3799027" y="2967990"/>
                </a:lnTo>
                <a:lnTo>
                  <a:pt x="0" y="2967990"/>
                </a:lnTo>
                <a:lnTo>
                  <a:pt x="0" y="0"/>
                </a:lnTo>
                <a:close/>
              </a:path>
            </a:pathLst>
          </a:custGeom>
          <a:blipFill>
            <a:blip r:embed="rId3"/>
            <a:stretch>
              <a:fillRect l="0" t="0" r="0" b="0"/>
            </a:stretch>
          </a:blipFill>
        </p:spPr>
      </p:sp>
      <p:sp>
        <p:nvSpPr>
          <p:cNvPr name="Freeform 9" id="9"/>
          <p:cNvSpPr/>
          <p:nvPr/>
        </p:nvSpPr>
        <p:spPr>
          <a:xfrm flipH="false" flipV="false" rot="0">
            <a:off x="11769051" y="4198894"/>
            <a:ext cx="10980498" cy="9511856"/>
          </a:xfrm>
          <a:custGeom>
            <a:avLst/>
            <a:gdLst/>
            <a:ahLst/>
            <a:cxnLst/>
            <a:rect r="r" b="b" t="t" l="l"/>
            <a:pathLst>
              <a:path h="9511856" w="10980498">
                <a:moveTo>
                  <a:pt x="0" y="0"/>
                </a:moveTo>
                <a:lnTo>
                  <a:pt x="10980498" y="0"/>
                </a:lnTo>
                <a:lnTo>
                  <a:pt x="10980498" y="9511857"/>
                </a:lnTo>
                <a:lnTo>
                  <a:pt x="0" y="9511857"/>
                </a:lnTo>
                <a:lnTo>
                  <a:pt x="0" y="0"/>
                </a:lnTo>
                <a:close/>
              </a:path>
            </a:pathLst>
          </a:custGeom>
          <a:blipFill>
            <a:blip r:embed="rId5"/>
            <a:stretch>
              <a:fillRect l="0" t="0" r="0" b="0"/>
            </a:stretch>
          </a:blipFill>
        </p:spPr>
      </p:sp>
      <p:sp>
        <p:nvSpPr>
          <p:cNvPr name="Freeform 10" id="10"/>
          <p:cNvSpPr/>
          <p:nvPr/>
        </p:nvSpPr>
        <p:spPr>
          <a:xfrm flipH="false" flipV="false" rot="0">
            <a:off x="10999768" y="8603224"/>
            <a:ext cx="1920748" cy="2705279"/>
          </a:xfrm>
          <a:custGeom>
            <a:avLst/>
            <a:gdLst/>
            <a:ahLst/>
            <a:cxnLst/>
            <a:rect r="r" b="b" t="t" l="l"/>
            <a:pathLst>
              <a:path h="2705279" w="1920748">
                <a:moveTo>
                  <a:pt x="0" y="0"/>
                </a:moveTo>
                <a:lnTo>
                  <a:pt x="1920748" y="0"/>
                </a:lnTo>
                <a:lnTo>
                  <a:pt x="1920748" y="2705279"/>
                </a:lnTo>
                <a:lnTo>
                  <a:pt x="0" y="2705279"/>
                </a:lnTo>
                <a:lnTo>
                  <a:pt x="0" y="0"/>
                </a:lnTo>
                <a:close/>
              </a:path>
            </a:pathLst>
          </a:custGeom>
          <a:blipFill>
            <a:blip r:embed="rId6"/>
            <a:stretch>
              <a:fillRect l="0" t="0" r="0" b="0"/>
            </a:stretch>
          </a:blipFill>
        </p:spPr>
      </p:sp>
      <p:sp>
        <p:nvSpPr>
          <p:cNvPr name="Freeform 11" id="11"/>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86888" y="92583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TextBox 13" id="13"/>
          <p:cNvSpPr txBox="true"/>
          <p:nvPr/>
        </p:nvSpPr>
        <p:spPr>
          <a:xfrm rot="0">
            <a:off x="4089270" y="641442"/>
            <a:ext cx="10474800" cy="1002926"/>
          </a:xfrm>
          <a:prstGeom prst="rect">
            <a:avLst/>
          </a:prstGeom>
        </p:spPr>
        <p:txBody>
          <a:bodyPr anchor="t" rtlCol="false" tIns="0" lIns="0" bIns="0" rIns="0">
            <a:spAutoFit/>
          </a:bodyPr>
          <a:lstStyle/>
          <a:p>
            <a:pPr algn="ctr">
              <a:lnSpc>
                <a:spcPts val="7166"/>
              </a:lnSpc>
            </a:pPr>
            <a:r>
              <a:rPr lang="en-US" sz="8332">
                <a:solidFill>
                  <a:srgbClr val="366E1E"/>
                </a:solidFill>
                <a:latin typeface="Paytone One"/>
                <a:ea typeface="Paytone One"/>
                <a:cs typeface="Paytone One"/>
                <a:sym typeface="Paytone One"/>
              </a:rPr>
              <a:t>LÝ DO CHỌN ĐỀ TÀI</a:t>
            </a:r>
          </a:p>
        </p:txBody>
      </p:sp>
      <p:sp>
        <p:nvSpPr>
          <p:cNvPr name="Freeform 14" id="14"/>
          <p:cNvSpPr/>
          <p:nvPr/>
        </p:nvSpPr>
        <p:spPr>
          <a:xfrm flipH="false" flipV="false" rot="0">
            <a:off x="-1773306" y="5672764"/>
            <a:ext cx="6096778" cy="5113673"/>
          </a:xfrm>
          <a:custGeom>
            <a:avLst/>
            <a:gdLst/>
            <a:ahLst/>
            <a:cxnLst/>
            <a:rect r="r" b="b" t="t" l="l"/>
            <a:pathLst>
              <a:path h="5113673" w="6096778">
                <a:moveTo>
                  <a:pt x="0" y="0"/>
                </a:moveTo>
                <a:lnTo>
                  <a:pt x="6096778" y="0"/>
                </a:lnTo>
                <a:lnTo>
                  <a:pt x="6096778" y="5113672"/>
                </a:lnTo>
                <a:lnTo>
                  <a:pt x="0" y="5113672"/>
                </a:lnTo>
                <a:lnTo>
                  <a:pt x="0" y="0"/>
                </a:lnTo>
                <a:close/>
              </a:path>
            </a:pathLst>
          </a:custGeom>
          <a:blipFill>
            <a:blip r:embed="rId9"/>
            <a:stretch>
              <a:fillRect l="0" t="0" r="0" b="0"/>
            </a:stretch>
          </a:blipFill>
        </p:spPr>
      </p:sp>
      <p:sp>
        <p:nvSpPr>
          <p:cNvPr name="Freeform 15" id="15"/>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8941207" y="1864237"/>
            <a:ext cx="7903165" cy="731520"/>
          </a:xfrm>
          <a:prstGeom prst="rect">
            <a:avLst/>
          </a:prstGeom>
        </p:spPr>
        <p:txBody>
          <a:bodyPr anchor="t" rtlCol="false" tIns="0" lIns="0" bIns="0" rIns="0">
            <a:spAutoFit/>
          </a:bodyPr>
          <a:lstStyle/>
          <a:p>
            <a:pPr algn="ctr">
              <a:lnSpc>
                <a:spcPts val="5880"/>
              </a:lnSpc>
            </a:pPr>
            <a:r>
              <a:rPr lang="en-US" sz="4200" b="true">
                <a:solidFill>
                  <a:srgbClr val="366E1E"/>
                </a:solidFill>
                <a:latin typeface="DejaVu Serif Bold"/>
                <a:ea typeface="DejaVu Serif Bold"/>
                <a:cs typeface="DejaVu Serif Bold"/>
                <a:sym typeface="DejaVu Serif Bold"/>
              </a:rPr>
              <a:t>Nội dung nghiên cứu</a:t>
            </a:r>
          </a:p>
        </p:txBody>
      </p:sp>
      <p:sp>
        <p:nvSpPr>
          <p:cNvPr name="TextBox 17" id="17"/>
          <p:cNvSpPr txBox="true"/>
          <p:nvPr/>
        </p:nvSpPr>
        <p:spPr>
          <a:xfrm rot="0">
            <a:off x="2162843" y="1864237"/>
            <a:ext cx="5119688" cy="731520"/>
          </a:xfrm>
          <a:prstGeom prst="rect">
            <a:avLst/>
          </a:prstGeom>
        </p:spPr>
        <p:txBody>
          <a:bodyPr anchor="t" rtlCol="false" tIns="0" lIns="0" bIns="0" rIns="0">
            <a:spAutoFit/>
          </a:bodyPr>
          <a:lstStyle/>
          <a:p>
            <a:pPr algn="ctr">
              <a:lnSpc>
                <a:spcPts val="5880"/>
              </a:lnSpc>
            </a:pPr>
            <a:r>
              <a:rPr lang="en-US" sz="4200" b="true">
                <a:solidFill>
                  <a:srgbClr val="366E1E"/>
                </a:solidFill>
                <a:latin typeface="DejaVu Serif Bold"/>
                <a:ea typeface="DejaVu Serif Bold"/>
                <a:cs typeface="DejaVu Serif Bold"/>
                <a:sym typeface="DejaVu Serif Bold"/>
              </a:rPr>
              <a:t>Lý do chọn đề tài</a:t>
            </a:r>
          </a:p>
        </p:txBody>
      </p:sp>
      <p:sp>
        <p:nvSpPr>
          <p:cNvPr name="TextBox 18" id="18"/>
          <p:cNvSpPr txBox="true"/>
          <p:nvPr/>
        </p:nvSpPr>
        <p:spPr>
          <a:xfrm rot="0">
            <a:off x="2437988" y="2795539"/>
            <a:ext cx="6389451" cy="2128440"/>
          </a:xfrm>
          <a:prstGeom prst="rect">
            <a:avLst/>
          </a:prstGeom>
        </p:spPr>
        <p:txBody>
          <a:bodyPr anchor="t" rtlCol="false" tIns="0" lIns="0" bIns="0" rIns="0">
            <a:spAutoFit/>
          </a:bodyPr>
          <a:lstStyle/>
          <a:p>
            <a:pPr algn="l">
              <a:lnSpc>
                <a:spcPts val="3434"/>
              </a:lnSpc>
            </a:pPr>
            <a:r>
              <a:rPr lang="en-US" sz="2453" b="true">
                <a:solidFill>
                  <a:srgbClr val="000000"/>
                </a:solidFill>
                <a:latin typeface="Cabin Bold"/>
                <a:ea typeface="Cabin Bold"/>
                <a:cs typeface="Cabin Bold"/>
                <a:sym typeface="Cabin Bold"/>
              </a:rPr>
              <a:t>Trà Vinh sở hữu nhiều địa điểm du lịch hấp dẫn,</a:t>
            </a:r>
          </a:p>
          <a:p>
            <a:pPr algn="l">
              <a:lnSpc>
                <a:spcPts val="3434"/>
              </a:lnSpc>
            </a:pPr>
            <a:r>
              <a:rPr lang="en-US" sz="2453" b="true">
                <a:solidFill>
                  <a:srgbClr val="000000"/>
                </a:solidFill>
                <a:latin typeface="Cabin Bold"/>
                <a:ea typeface="Cabin Bold"/>
                <a:cs typeface="Cabin Bold"/>
                <a:sym typeface="Cabin Bold"/>
              </a:rPr>
              <a:t> nhưng vẫn chưa được quảng bá hiệu quả. </a:t>
            </a:r>
          </a:p>
          <a:p>
            <a:pPr algn="l">
              <a:lnSpc>
                <a:spcPts val="3434"/>
              </a:lnSpc>
            </a:pPr>
            <a:r>
              <a:rPr lang="en-US" sz="2453" b="true">
                <a:solidFill>
                  <a:srgbClr val="000000"/>
                </a:solidFill>
                <a:latin typeface="Cabin Bold"/>
                <a:ea typeface="Cabin Bold"/>
                <a:cs typeface="Cabin Bold"/>
                <a:sym typeface="Cabin Bold"/>
              </a:rPr>
              <a:t>Website front-end giúp giới thiệu điểm du lịch </a:t>
            </a:r>
          </a:p>
          <a:p>
            <a:pPr algn="l">
              <a:lnSpc>
                <a:spcPts val="3434"/>
              </a:lnSpc>
            </a:pPr>
            <a:r>
              <a:rPr lang="en-US" sz="2453" b="true">
                <a:solidFill>
                  <a:srgbClr val="000000"/>
                </a:solidFill>
                <a:latin typeface="Cabin Bold"/>
                <a:ea typeface="Cabin Bold"/>
                <a:cs typeface="Cabin Bold"/>
                <a:sym typeface="Cabin Bold"/>
              </a:rPr>
              <a:t>một cách trực quan và dễ tiếp cận.</a:t>
            </a:r>
          </a:p>
          <a:p>
            <a:pPr algn="l">
              <a:lnSpc>
                <a:spcPts val="3434"/>
              </a:lnSpc>
            </a:pPr>
          </a:p>
        </p:txBody>
      </p:sp>
      <p:sp>
        <p:nvSpPr>
          <p:cNvPr name="TextBox 19" id="19"/>
          <p:cNvSpPr txBox="true"/>
          <p:nvPr/>
        </p:nvSpPr>
        <p:spPr>
          <a:xfrm rot="0">
            <a:off x="9925716" y="2548132"/>
            <a:ext cx="6389451" cy="2128440"/>
          </a:xfrm>
          <a:prstGeom prst="rect">
            <a:avLst/>
          </a:prstGeom>
        </p:spPr>
        <p:txBody>
          <a:bodyPr anchor="t" rtlCol="false" tIns="0" lIns="0" bIns="0" rIns="0">
            <a:spAutoFit/>
          </a:bodyPr>
          <a:lstStyle/>
          <a:p>
            <a:pPr algn="l">
              <a:lnSpc>
                <a:spcPts val="3434"/>
              </a:lnSpc>
            </a:pPr>
            <a:r>
              <a:rPr lang="en-US" sz="2453" b="true">
                <a:solidFill>
                  <a:srgbClr val="000000"/>
                </a:solidFill>
                <a:latin typeface="Cabin Bold"/>
                <a:ea typeface="Cabin Bold"/>
                <a:cs typeface="Cabin Bold"/>
                <a:sym typeface="Cabin Bold"/>
              </a:rPr>
              <a:t>Nghiên cứu phân tích nhu cầu khách du lịch, thiết kế giao diện website, tối ưu hóa trải nghiệm người dùng, và đánh giá hiệu quả của website.</a:t>
            </a:r>
          </a:p>
          <a:p>
            <a:pPr algn="l">
              <a:lnSpc>
                <a:spcPts val="343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586888"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674263"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287044" y="719370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6" id="6"/>
          <p:cNvSpPr/>
          <p:nvPr/>
        </p:nvSpPr>
        <p:spPr>
          <a:xfrm flipH="false" flipV="false" rot="0">
            <a:off x="6693198" y="789846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7" id="7"/>
          <p:cNvSpPr/>
          <p:nvPr/>
        </p:nvSpPr>
        <p:spPr>
          <a:xfrm flipH="false" flipV="false" rot="0">
            <a:off x="-1065015" y="9251103"/>
            <a:ext cx="15169770" cy="8229600"/>
          </a:xfrm>
          <a:custGeom>
            <a:avLst/>
            <a:gdLst/>
            <a:ahLst/>
            <a:cxnLst/>
            <a:rect r="r" b="b" t="t" l="l"/>
            <a:pathLst>
              <a:path h="8229600" w="15169770">
                <a:moveTo>
                  <a:pt x="0" y="0"/>
                </a:moveTo>
                <a:lnTo>
                  <a:pt x="15169770" y="0"/>
                </a:lnTo>
                <a:lnTo>
                  <a:pt x="15169770"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65015" y="7774305"/>
            <a:ext cx="3799026" cy="2967989"/>
          </a:xfrm>
          <a:custGeom>
            <a:avLst/>
            <a:gdLst/>
            <a:ahLst/>
            <a:cxnLst/>
            <a:rect r="r" b="b" t="t" l="l"/>
            <a:pathLst>
              <a:path h="2967989" w="3799026">
                <a:moveTo>
                  <a:pt x="0" y="0"/>
                </a:moveTo>
                <a:lnTo>
                  <a:pt x="3799027" y="0"/>
                </a:lnTo>
                <a:lnTo>
                  <a:pt x="3799027" y="2967990"/>
                </a:lnTo>
                <a:lnTo>
                  <a:pt x="0" y="2967990"/>
                </a:lnTo>
                <a:lnTo>
                  <a:pt x="0" y="0"/>
                </a:lnTo>
                <a:close/>
              </a:path>
            </a:pathLst>
          </a:custGeom>
          <a:blipFill>
            <a:blip r:embed="rId3"/>
            <a:stretch>
              <a:fillRect l="0" t="0" r="0" b="0"/>
            </a:stretch>
          </a:blipFill>
        </p:spPr>
      </p:sp>
      <p:sp>
        <p:nvSpPr>
          <p:cNvPr name="Freeform 9" id="9"/>
          <p:cNvSpPr/>
          <p:nvPr/>
        </p:nvSpPr>
        <p:spPr>
          <a:xfrm flipH="false" flipV="false" rot="0">
            <a:off x="11769051" y="4198894"/>
            <a:ext cx="10980498" cy="9511856"/>
          </a:xfrm>
          <a:custGeom>
            <a:avLst/>
            <a:gdLst/>
            <a:ahLst/>
            <a:cxnLst/>
            <a:rect r="r" b="b" t="t" l="l"/>
            <a:pathLst>
              <a:path h="9511856" w="10980498">
                <a:moveTo>
                  <a:pt x="0" y="0"/>
                </a:moveTo>
                <a:lnTo>
                  <a:pt x="10980498" y="0"/>
                </a:lnTo>
                <a:lnTo>
                  <a:pt x="10980498" y="9511857"/>
                </a:lnTo>
                <a:lnTo>
                  <a:pt x="0" y="9511857"/>
                </a:lnTo>
                <a:lnTo>
                  <a:pt x="0" y="0"/>
                </a:lnTo>
                <a:close/>
              </a:path>
            </a:pathLst>
          </a:custGeom>
          <a:blipFill>
            <a:blip r:embed="rId5"/>
            <a:stretch>
              <a:fillRect l="0" t="0" r="0" b="0"/>
            </a:stretch>
          </a:blipFill>
        </p:spPr>
      </p:sp>
      <p:sp>
        <p:nvSpPr>
          <p:cNvPr name="Freeform 10" id="10"/>
          <p:cNvSpPr/>
          <p:nvPr/>
        </p:nvSpPr>
        <p:spPr>
          <a:xfrm flipH="false" flipV="false" rot="0">
            <a:off x="10999768" y="8603224"/>
            <a:ext cx="1920748" cy="2705279"/>
          </a:xfrm>
          <a:custGeom>
            <a:avLst/>
            <a:gdLst/>
            <a:ahLst/>
            <a:cxnLst/>
            <a:rect r="r" b="b" t="t" l="l"/>
            <a:pathLst>
              <a:path h="2705279" w="1920748">
                <a:moveTo>
                  <a:pt x="0" y="0"/>
                </a:moveTo>
                <a:lnTo>
                  <a:pt x="1920748" y="0"/>
                </a:lnTo>
                <a:lnTo>
                  <a:pt x="1920748" y="2705279"/>
                </a:lnTo>
                <a:lnTo>
                  <a:pt x="0" y="2705279"/>
                </a:lnTo>
                <a:lnTo>
                  <a:pt x="0" y="0"/>
                </a:lnTo>
                <a:close/>
              </a:path>
            </a:pathLst>
          </a:custGeom>
          <a:blipFill>
            <a:blip r:embed="rId6"/>
            <a:stretch>
              <a:fillRect l="0" t="0" r="0" b="0"/>
            </a:stretch>
          </a:blipFill>
        </p:spPr>
      </p:sp>
      <p:sp>
        <p:nvSpPr>
          <p:cNvPr name="Freeform 11" id="11"/>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86888" y="92583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TextBox 13" id="13"/>
          <p:cNvSpPr txBox="true"/>
          <p:nvPr/>
        </p:nvSpPr>
        <p:spPr>
          <a:xfrm rot="0">
            <a:off x="4009372" y="434805"/>
            <a:ext cx="9863671" cy="1340190"/>
          </a:xfrm>
          <a:prstGeom prst="rect">
            <a:avLst/>
          </a:prstGeom>
        </p:spPr>
        <p:txBody>
          <a:bodyPr anchor="t" rtlCol="false" tIns="0" lIns="0" bIns="0" rIns="0">
            <a:spAutoFit/>
          </a:bodyPr>
          <a:lstStyle/>
          <a:p>
            <a:pPr algn="ctr">
              <a:lnSpc>
                <a:spcPts val="4230"/>
              </a:lnSpc>
            </a:pPr>
            <a:r>
              <a:rPr lang="en-US" sz="4919">
                <a:solidFill>
                  <a:srgbClr val="366E1E"/>
                </a:solidFill>
                <a:latin typeface="Paytone One"/>
                <a:ea typeface="Paytone One"/>
                <a:cs typeface="Paytone One"/>
                <a:sym typeface="Paytone One"/>
              </a:rPr>
              <a:t>Cơ sở lý thuyết về thiết kế front-end và du lịch</a:t>
            </a:r>
          </a:p>
          <a:p>
            <a:pPr algn="ctr">
              <a:lnSpc>
                <a:spcPts val="2106"/>
              </a:lnSpc>
            </a:pPr>
          </a:p>
        </p:txBody>
      </p:sp>
      <p:sp>
        <p:nvSpPr>
          <p:cNvPr name="Freeform 14" id="14"/>
          <p:cNvSpPr/>
          <p:nvPr/>
        </p:nvSpPr>
        <p:spPr>
          <a:xfrm flipH="false" flipV="false" rot="0">
            <a:off x="-1773306" y="5672764"/>
            <a:ext cx="6096778" cy="5113673"/>
          </a:xfrm>
          <a:custGeom>
            <a:avLst/>
            <a:gdLst/>
            <a:ahLst/>
            <a:cxnLst/>
            <a:rect r="r" b="b" t="t" l="l"/>
            <a:pathLst>
              <a:path h="5113673" w="6096778">
                <a:moveTo>
                  <a:pt x="0" y="0"/>
                </a:moveTo>
                <a:lnTo>
                  <a:pt x="6096778" y="0"/>
                </a:lnTo>
                <a:lnTo>
                  <a:pt x="6096778" y="5113672"/>
                </a:lnTo>
                <a:lnTo>
                  <a:pt x="0" y="5113672"/>
                </a:lnTo>
                <a:lnTo>
                  <a:pt x="0" y="0"/>
                </a:lnTo>
                <a:close/>
              </a:path>
            </a:pathLst>
          </a:custGeom>
          <a:blipFill>
            <a:blip r:embed="rId9"/>
            <a:stretch>
              <a:fillRect l="0" t="0" r="0" b="0"/>
            </a:stretch>
          </a:blipFill>
        </p:spPr>
      </p:sp>
      <p:sp>
        <p:nvSpPr>
          <p:cNvPr name="Freeform 15" id="15"/>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8941207" y="1864237"/>
            <a:ext cx="7903165" cy="731520"/>
          </a:xfrm>
          <a:prstGeom prst="rect">
            <a:avLst/>
          </a:prstGeom>
        </p:spPr>
        <p:txBody>
          <a:bodyPr anchor="t" rtlCol="false" tIns="0" lIns="0" bIns="0" rIns="0">
            <a:spAutoFit/>
          </a:bodyPr>
          <a:lstStyle/>
          <a:p>
            <a:pPr algn="ctr">
              <a:lnSpc>
                <a:spcPts val="5880"/>
              </a:lnSpc>
            </a:pPr>
            <a:r>
              <a:rPr lang="en-US" sz="4200" b="true">
                <a:solidFill>
                  <a:srgbClr val="366E1E"/>
                </a:solidFill>
                <a:latin typeface="DejaVu Serif Bold"/>
                <a:ea typeface="DejaVu Serif Bold"/>
                <a:cs typeface="DejaVu Serif Bold"/>
                <a:sym typeface="DejaVu Serif Bold"/>
              </a:rPr>
              <a:t>Du lịch</a:t>
            </a:r>
          </a:p>
        </p:txBody>
      </p:sp>
      <p:sp>
        <p:nvSpPr>
          <p:cNvPr name="TextBox 17" id="17"/>
          <p:cNvSpPr txBox="true"/>
          <p:nvPr/>
        </p:nvSpPr>
        <p:spPr>
          <a:xfrm rot="0">
            <a:off x="1910356" y="1864237"/>
            <a:ext cx="5624661" cy="731520"/>
          </a:xfrm>
          <a:prstGeom prst="rect">
            <a:avLst/>
          </a:prstGeom>
        </p:spPr>
        <p:txBody>
          <a:bodyPr anchor="t" rtlCol="false" tIns="0" lIns="0" bIns="0" rIns="0">
            <a:spAutoFit/>
          </a:bodyPr>
          <a:lstStyle/>
          <a:p>
            <a:pPr algn="ctr">
              <a:lnSpc>
                <a:spcPts val="5880"/>
              </a:lnSpc>
            </a:pPr>
            <a:r>
              <a:rPr lang="en-US" sz="4200" b="true">
                <a:solidFill>
                  <a:srgbClr val="366E1E"/>
                </a:solidFill>
                <a:latin typeface="DejaVu Serif Bold"/>
                <a:ea typeface="DejaVu Serif Bold"/>
                <a:cs typeface="DejaVu Serif Bold"/>
                <a:sym typeface="DejaVu Serif Bold"/>
              </a:rPr>
              <a:t>Thiết kế Front-end</a:t>
            </a:r>
          </a:p>
        </p:txBody>
      </p:sp>
      <p:sp>
        <p:nvSpPr>
          <p:cNvPr name="TextBox 18" id="18"/>
          <p:cNvSpPr txBox="true"/>
          <p:nvPr/>
        </p:nvSpPr>
        <p:spPr>
          <a:xfrm rot="0">
            <a:off x="2437988" y="2795539"/>
            <a:ext cx="6389451" cy="2128440"/>
          </a:xfrm>
          <a:prstGeom prst="rect">
            <a:avLst/>
          </a:prstGeom>
        </p:spPr>
        <p:txBody>
          <a:bodyPr anchor="t" rtlCol="false" tIns="0" lIns="0" bIns="0" rIns="0">
            <a:spAutoFit/>
          </a:bodyPr>
          <a:lstStyle/>
          <a:p>
            <a:pPr algn="l">
              <a:lnSpc>
                <a:spcPts val="3434"/>
              </a:lnSpc>
            </a:pPr>
            <a:r>
              <a:rPr lang="en-US" sz="2453" b="true">
                <a:solidFill>
                  <a:srgbClr val="000000"/>
                </a:solidFill>
                <a:latin typeface="Cabin Bold"/>
                <a:ea typeface="Cabin Bold"/>
                <a:cs typeface="Cabin Bold"/>
                <a:sym typeface="Cabin Bold"/>
              </a:rPr>
              <a:t>Giao diện người dùng (UI) và trải nghiệm người dùng (UX) là yếu tố cốt lõi. Sử dụng HTML, CSS, JavaScript, Bootstrap để tạo giao diện đẹp, thân thiện, và dễ sử dụng.</a:t>
            </a:r>
          </a:p>
          <a:p>
            <a:pPr algn="l">
              <a:lnSpc>
                <a:spcPts val="3434"/>
              </a:lnSpc>
            </a:pPr>
          </a:p>
        </p:txBody>
      </p:sp>
      <p:sp>
        <p:nvSpPr>
          <p:cNvPr name="TextBox 19" id="19"/>
          <p:cNvSpPr txBox="true"/>
          <p:nvPr/>
        </p:nvSpPr>
        <p:spPr>
          <a:xfrm rot="0">
            <a:off x="9925716" y="2548132"/>
            <a:ext cx="6389451" cy="2128440"/>
          </a:xfrm>
          <a:prstGeom prst="rect">
            <a:avLst/>
          </a:prstGeom>
        </p:spPr>
        <p:txBody>
          <a:bodyPr anchor="t" rtlCol="false" tIns="0" lIns="0" bIns="0" rIns="0">
            <a:spAutoFit/>
          </a:bodyPr>
          <a:lstStyle/>
          <a:p>
            <a:pPr algn="l">
              <a:lnSpc>
                <a:spcPts val="3434"/>
              </a:lnSpc>
            </a:pPr>
            <a:r>
              <a:rPr lang="en-US" sz="2453" b="true">
                <a:solidFill>
                  <a:srgbClr val="000000"/>
                </a:solidFill>
                <a:latin typeface="Cabin Bold"/>
                <a:ea typeface="Cabin Bold"/>
                <a:cs typeface="Cabin Bold"/>
                <a:sym typeface="Cabin Bold"/>
              </a:rPr>
              <a:t>Thị trường du lịch Việt Nam đang phát triển mạnh. Website giới thiệu địa điểm du lịch giúp khách du lịch tìm hiểu thông tin, hình ảnh và lên kế hoạch du lịch hiệu quả hơn.</a:t>
            </a:r>
          </a:p>
          <a:p>
            <a:pPr algn="l">
              <a:lnSpc>
                <a:spcPts val="343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586888"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674263"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287044" y="719370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6" id="6"/>
          <p:cNvSpPr/>
          <p:nvPr/>
        </p:nvSpPr>
        <p:spPr>
          <a:xfrm flipH="false" flipV="false" rot="0">
            <a:off x="6693198" y="789846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7" id="7"/>
          <p:cNvSpPr/>
          <p:nvPr/>
        </p:nvSpPr>
        <p:spPr>
          <a:xfrm flipH="false" flipV="false" rot="0">
            <a:off x="-1065015" y="9251103"/>
            <a:ext cx="15169770" cy="8229600"/>
          </a:xfrm>
          <a:custGeom>
            <a:avLst/>
            <a:gdLst/>
            <a:ahLst/>
            <a:cxnLst/>
            <a:rect r="r" b="b" t="t" l="l"/>
            <a:pathLst>
              <a:path h="8229600" w="15169770">
                <a:moveTo>
                  <a:pt x="0" y="0"/>
                </a:moveTo>
                <a:lnTo>
                  <a:pt x="15169770" y="0"/>
                </a:lnTo>
                <a:lnTo>
                  <a:pt x="15169770"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65015" y="7774305"/>
            <a:ext cx="3799026" cy="2967989"/>
          </a:xfrm>
          <a:custGeom>
            <a:avLst/>
            <a:gdLst/>
            <a:ahLst/>
            <a:cxnLst/>
            <a:rect r="r" b="b" t="t" l="l"/>
            <a:pathLst>
              <a:path h="2967989" w="3799026">
                <a:moveTo>
                  <a:pt x="0" y="0"/>
                </a:moveTo>
                <a:lnTo>
                  <a:pt x="3799027" y="0"/>
                </a:lnTo>
                <a:lnTo>
                  <a:pt x="3799027" y="2967990"/>
                </a:lnTo>
                <a:lnTo>
                  <a:pt x="0" y="2967990"/>
                </a:lnTo>
                <a:lnTo>
                  <a:pt x="0" y="0"/>
                </a:lnTo>
                <a:close/>
              </a:path>
            </a:pathLst>
          </a:custGeom>
          <a:blipFill>
            <a:blip r:embed="rId3"/>
            <a:stretch>
              <a:fillRect l="0" t="0" r="0" b="0"/>
            </a:stretch>
          </a:blipFill>
        </p:spPr>
      </p:sp>
      <p:sp>
        <p:nvSpPr>
          <p:cNvPr name="Freeform 9" id="9"/>
          <p:cNvSpPr/>
          <p:nvPr/>
        </p:nvSpPr>
        <p:spPr>
          <a:xfrm flipH="false" flipV="false" rot="0">
            <a:off x="11960142" y="5199935"/>
            <a:ext cx="10980498" cy="9511856"/>
          </a:xfrm>
          <a:custGeom>
            <a:avLst/>
            <a:gdLst/>
            <a:ahLst/>
            <a:cxnLst/>
            <a:rect r="r" b="b" t="t" l="l"/>
            <a:pathLst>
              <a:path h="9511856" w="10980498">
                <a:moveTo>
                  <a:pt x="0" y="0"/>
                </a:moveTo>
                <a:lnTo>
                  <a:pt x="10980498" y="0"/>
                </a:lnTo>
                <a:lnTo>
                  <a:pt x="10980498" y="9511857"/>
                </a:lnTo>
                <a:lnTo>
                  <a:pt x="0" y="9511857"/>
                </a:lnTo>
                <a:lnTo>
                  <a:pt x="0" y="0"/>
                </a:lnTo>
                <a:close/>
              </a:path>
            </a:pathLst>
          </a:custGeom>
          <a:blipFill>
            <a:blip r:embed="rId5"/>
            <a:stretch>
              <a:fillRect l="0" t="0" r="0" b="0"/>
            </a:stretch>
          </a:blipFill>
        </p:spPr>
      </p:sp>
      <p:sp>
        <p:nvSpPr>
          <p:cNvPr name="Freeform 10" id="10"/>
          <p:cNvSpPr/>
          <p:nvPr/>
        </p:nvSpPr>
        <p:spPr>
          <a:xfrm flipH="false" flipV="false" rot="0">
            <a:off x="10999768" y="8603224"/>
            <a:ext cx="1920748" cy="2705279"/>
          </a:xfrm>
          <a:custGeom>
            <a:avLst/>
            <a:gdLst/>
            <a:ahLst/>
            <a:cxnLst/>
            <a:rect r="r" b="b" t="t" l="l"/>
            <a:pathLst>
              <a:path h="2705279" w="1920748">
                <a:moveTo>
                  <a:pt x="0" y="0"/>
                </a:moveTo>
                <a:lnTo>
                  <a:pt x="1920748" y="0"/>
                </a:lnTo>
                <a:lnTo>
                  <a:pt x="1920748" y="2705279"/>
                </a:lnTo>
                <a:lnTo>
                  <a:pt x="0" y="2705279"/>
                </a:lnTo>
                <a:lnTo>
                  <a:pt x="0" y="0"/>
                </a:lnTo>
                <a:close/>
              </a:path>
            </a:pathLst>
          </a:custGeom>
          <a:blipFill>
            <a:blip r:embed="rId6"/>
            <a:stretch>
              <a:fillRect l="0" t="0" r="0" b="0"/>
            </a:stretch>
          </a:blipFill>
        </p:spPr>
      </p:sp>
      <p:sp>
        <p:nvSpPr>
          <p:cNvPr name="Freeform 11" id="11"/>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86888" y="92583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13" id="13"/>
          <p:cNvSpPr/>
          <p:nvPr/>
        </p:nvSpPr>
        <p:spPr>
          <a:xfrm flipH="false" flipV="false" rot="0">
            <a:off x="-1773306" y="5672764"/>
            <a:ext cx="6096778" cy="5113673"/>
          </a:xfrm>
          <a:custGeom>
            <a:avLst/>
            <a:gdLst/>
            <a:ahLst/>
            <a:cxnLst/>
            <a:rect r="r" b="b" t="t" l="l"/>
            <a:pathLst>
              <a:path h="5113673" w="6096778">
                <a:moveTo>
                  <a:pt x="0" y="0"/>
                </a:moveTo>
                <a:lnTo>
                  <a:pt x="6096778" y="0"/>
                </a:lnTo>
                <a:lnTo>
                  <a:pt x="6096778" y="5113672"/>
                </a:lnTo>
                <a:lnTo>
                  <a:pt x="0" y="5113672"/>
                </a:lnTo>
                <a:lnTo>
                  <a:pt x="0" y="0"/>
                </a:lnTo>
                <a:close/>
              </a:path>
            </a:pathLst>
          </a:custGeom>
          <a:blipFill>
            <a:blip r:embed="rId9"/>
            <a:stretch>
              <a:fillRect l="0" t="0" r="0" b="0"/>
            </a:stretch>
          </a:blipFill>
        </p:spPr>
      </p:sp>
      <p:sp>
        <p:nvSpPr>
          <p:cNvPr name="Freeform 14" id="14"/>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14367" y="2497707"/>
            <a:ext cx="15541441" cy="2972301"/>
          </a:xfrm>
          <a:custGeom>
            <a:avLst/>
            <a:gdLst/>
            <a:ahLst/>
            <a:cxnLst/>
            <a:rect r="r" b="b" t="t" l="l"/>
            <a:pathLst>
              <a:path h="2972301" w="15541441">
                <a:moveTo>
                  <a:pt x="0" y="0"/>
                </a:moveTo>
                <a:lnTo>
                  <a:pt x="15541442" y="0"/>
                </a:lnTo>
                <a:lnTo>
                  <a:pt x="15541442" y="2972301"/>
                </a:lnTo>
                <a:lnTo>
                  <a:pt x="0" y="2972301"/>
                </a:lnTo>
                <a:lnTo>
                  <a:pt x="0" y="0"/>
                </a:lnTo>
                <a:close/>
              </a:path>
            </a:pathLst>
          </a:custGeom>
          <a:blipFill>
            <a:blip r:embed="rId10"/>
            <a:stretch>
              <a:fillRect l="0" t="0" r="0" b="0"/>
            </a:stretch>
          </a:blipFill>
        </p:spPr>
      </p:sp>
      <p:sp>
        <p:nvSpPr>
          <p:cNvPr name="TextBox 16" id="16"/>
          <p:cNvSpPr txBox="true"/>
          <p:nvPr/>
        </p:nvSpPr>
        <p:spPr>
          <a:xfrm rot="0">
            <a:off x="3994965" y="304445"/>
            <a:ext cx="11559023" cy="1590675"/>
          </a:xfrm>
          <a:prstGeom prst="rect">
            <a:avLst/>
          </a:prstGeom>
        </p:spPr>
        <p:txBody>
          <a:bodyPr anchor="t" rtlCol="false" tIns="0" lIns="0" bIns="0" rIns="0">
            <a:spAutoFit/>
          </a:bodyPr>
          <a:lstStyle/>
          <a:p>
            <a:pPr algn="ctr">
              <a:lnSpc>
                <a:spcPts val="6300"/>
              </a:lnSpc>
            </a:pPr>
            <a:r>
              <a:rPr lang="en-US" sz="5000">
                <a:solidFill>
                  <a:srgbClr val="366E1E"/>
                </a:solidFill>
                <a:latin typeface="Paytone One"/>
                <a:ea typeface="Paytone One"/>
                <a:cs typeface="Paytone One"/>
                <a:sym typeface="Paytone One"/>
              </a:rPr>
              <a:t>PHÂN TÍCH VÀ THIẾT KẾ HỆ THỐNG WEBSITE GIỚI THIỆU ĐIỂM DU LỊCH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586888"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674263"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287044" y="719370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6" id="6"/>
          <p:cNvSpPr/>
          <p:nvPr/>
        </p:nvSpPr>
        <p:spPr>
          <a:xfrm flipH="false" flipV="false" rot="0">
            <a:off x="6693198" y="789846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7" id="7"/>
          <p:cNvSpPr/>
          <p:nvPr/>
        </p:nvSpPr>
        <p:spPr>
          <a:xfrm flipH="false" flipV="false" rot="0">
            <a:off x="-1065015" y="9251103"/>
            <a:ext cx="15169770" cy="8229600"/>
          </a:xfrm>
          <a:custGeom>
            <a:avLst/>
            <a:gdLst/>
            <a:ahLst/>
            <a:cxnLst/>
            <a:rect r="r" b="b" t="t" l="l"/>
            <a:pathLst>
              <a:path h="8229600" w="15169770">
                <a:moveTo>
                  <a:pt x="0" y="0"/>
                </a:moveTo>
                <a:lnTo>
                  <a:pt x="15169770" y="0"/>
                </a:lnTo>
                <a:lnTo>
                  <a:pt x="15169770"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65015" y="7774305"/>
            <a:ext cx="3799026" cy="2967989"/>
          </a:xfrm>
          <a:custGeom>
            <a:avLst/>
            <a:gdLst/>
            <a:ahLst/>
            <a:cxnLst/>
            <a:rect r="r" b="b" t="t" l="l"/>
            <a:pathLst>
              <a:path h="2967989" w="3799026">
                <a:moveTo>
                  <a:pt x="0" y="0"/>
                </a:moveTo>
                <a:lnTo>
                  <a:pt x="3799027" y="0"/>
                </a:lnTo>
                <a:lnTo>
                  <a:pt x="3799027" y="2967990"/>
                </a:lnTo>
                <a:lnTo>
                  <a:pt x="0" y="2967990"/>
                </a:lnTo>
                <a:lnTo>
                  <a:pt x="0" y="0"/>
                </a:lnTo>
                <a:close/>
              </a:path>
            </a:pathLst>
          </a:custGeom>
          <a:blipFill>
            <a:blip r:embed="rId3"/>
            <a:stretch>
              <a:fillRect l="0" t="0" r="0" b="0"/>
            </a:stretch>
          </a:blipFill>
        </p:spPr>
      </p:sp>
      <p:sp>
        <p:nvSpPr>
          <p:cNvPr name="Freeform 9" id="9"/>
          <p:cNvSpPr/>
          <p:nvPr/>
        </p:nvSpPr>
        <p:spPr>
          <a:xfrm flipH="false" flipV="false" rot="0">
            <a:off x="11769051" y="4198894"/>
            <a:ext cx="10980498" cy="9511856"/>
          </a:xfrm>
          <a:custGeom>
            <a:avLst/>
            <a:gdLst/>
            <a:ahLst/>
            <a:cxnLst/>
            <a:rect r="r" b="b" t="t" l="l"/>
            <a:pathLst>
              <a:path h="9511856" w="10980498">
                <a:moveTo>
                  <a:pt x="0" y="0"/>
                </a:moveTo>
                <a:lnTo>
                  <a:pt x="10980498" y="0"/>
                </a:lnTo>
                <a:lnTo>
                  <a:pt x="10980498" y="9511857"/>
                </a:lnTo>
                <a:lnTo>
                  <a:pt x="0" y="9511857"/>
                </a:lnTo>
                <a:lnTo>
                  <a:pt x="0" y="0"/>
                </a:lnTo>
                <a:close/>
              </a:path>
            </a:pathLst>
          </a:custGeom>
          <a:blipFill>
            <a:blip r:embed="rId5"/>
            <a:stretch>
              <a:fillRect l="0" t="0" r="0" b="0"/>
            </a:stretch>
          </a:blipFill>
        </p:spPr>
      </p:sp>
      <p:sp>
        <p:nvSpPr>
          <p:cNvPr name="Freeform 10" id="10"/>
          <p:cNvSpPr/>
          <p:nvPr/>
        </p:nvSpPr>
        <p:spPr>
          <a:xfrm flipH="false" flipV="false" rot="0">
            <a:off x="10999768" y="8603224"/>
            <a:ext cx="1920748" cy="2705279"/>
          </a:xfrm>
          <a:custGeom>
            <a:avLst/>
            <a:gdLst/>
            <a:ahLst/>
            <a:cxnLst/>
            <a:rect r="r" b="b" t="t" l="l"/>
            <a:pathLst>
              <a:path h="2705279" w="1920748">
                <a:moveTo>
                  <a:pt x="0" y="0"/>
                </a:moveTo>
                <a:lnTo>
                  <a:pt x="1920748" y="0"/>
                </a:lnTo>
                <a:lnTo>
                  <a:pt x="1920748" y="2705279"/>
                </a:lnTo>
                <a:lnTo>
                  <a:pt x="0" y="2705279"/>
                </a:lnTo>
                <a:lnTo>
                  <a:pt x="0" y="0"/>
                </a:lnTo>
                <a:close/>
              </a:path>
            </a:pathLst>
          </a:custGeom>
          <a:blipFill>
            <a:blip r:embed="rId6"/>
            <a:stretch>
              <a:fillRect l="0" t="0" r="0" b="0"/>
            </a:stretch>
          </a:blipFill>
        </p:spPr>
      </p:sp>
      <p:sp>
        <p:nvSpPr>
          <p:cNvPr name="Freeform 11" id="11"/>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86888" y="92583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13" id="13"/>
          <p:cNvSpPr/>
          <p:nvPr/>
        </p:nvSpPr>
        <p:spPr>
          <a:xfrm flipH="false" flipV="false" rot="0">
            <a:off x="-1773306" y="5672764"/>
            <a:ext cx="6096778" cy="5113673"/>
          </a:xfrm>
          <a:custGeom>
            <a:avLst/>
            <a:gdLst/>
            <a:ahLst/>
            <a:cxnLst/>
            <a:rect r="r" b="b" t="t" l="l"/>
            <a:pathLst>
              <a:path h="5113673" w="6096778">
                <a:moveTo>
                  <a:pt x="0" y="0"/>
                </a:moveTo>
                <a:lnTo>
                  <a:pt x="6096778" y="0"/>
                </a:lnTo>
                <a:lnTo>
                  <a:pt x="6096778" y="5113672"/>
                </a:lnTo>
                <a:lnTo>
                  <a:pt x="0" y="5113672"/>
                </a:lnTo>
                <a:lnTo>
                  <a:pt x="0" y="0"/>
                </a:lnTo>
                <a:close/>
              </a:path>
            </a:pathLst>
          </a:custGeom>
          <a:blipFill>
            <a:blip r:embed="rId9"/>
            <a:stretch>
              <a:fillRect l="0" t="0" r="0" b="0"/>
            </a:stretch>
          </a:blipFill>
        </p:spPr>
      </p:sp>
      <p:sp>
        <p:nvSpPr>
          <p:cNvPr name="Freeform 14" id="14"/>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474602" y="2438360"/>
            <a:ext cx="6530310" cy="2595380"/>
          </a:xfrm>
          <a:custGeom>
            <a:avLst/>
            <a:gdLst/>
            <a:ahLst/>
            <a:cxnLst/>
            <a:rect r="r" b="b" t="t" l="l"/>
            <a:pathLst>
              <a:path h="2595380" w="6530310">
                <a:moveTo>
                  <a:pt x="0" y="0"/>
                </a:moveTo>
                <a:lnTo>
                  <a:pt x="6530310" y="0"/>
                </a:lnTo>
                <a:lnTo>
                  <a:pt x="6530310" y="2595380"/>
                </a:lnTo>
                <a:lnTo>
                  <a:pt x="0" y="2595380"/>
                </a:lnTo>
                <a:lnTo>
                  <a:pt x="0" y="0"/>
                </a:lnTo>
                <a:close/>
              </a:path>
            </a:pathLst>
          </a:custGeom>
          <a:blipFill>
            <a:blip r:embed="rId10"/>
            <a:stretch>
              <a:fillRect l="0" t="0" r="0" b="0"/>
            </a:stretch>
          </a:blipFill>
        </p:spPr>
      </p:sp>
      <p:sp>
        <p:nvSpPr>
          <p:cNvPr name="Freeform 16" id="16"/>
          <p:cNvSpPr/>
          <p:nvPr/>
        </p:nvSpPr>
        <p:spPr>
          <a:xfrm flipH="false" flipV="false" rot="0">
            <a:off x="9711404" y="2438360"/>
            <a:ext cx="6559750" cy="2595380"/>
          </a:xfrm>
          <a:custGeom>
            <a:avLst/>
            <a:gdLst/>
            <a:ahLst/>
            <a:cxnLst/>
            <a:rect r="r" b="b" t="t" l="l"/>
            <a:pathLst>
              <a:path h="2595380" w="6559750">
                <a:moveTo>
                  <a:pt x="0" y="0"/>
                </a:moveTo>
                <a:lnTo>
                  <a:pt x="6559751" y="0"/>
                </a:lnTo>
                <a:lnTo>
                  <a:pt x="6559751" y="2595380"/>
                </a:lnTo>
                <a:lnTo>
                  <a:pt x="0" y="2595380"/>
                </a:lnTo>
                <a:lnTo>
                  <a:pt x="0" y="0"/>
                </a:lnTo>
                <a:close/>
              </a:path>
            </a:pathLst>
          </a:custGeom>
          <a:blipFill>
            <a:blip r:embed="rId11"/>
            <a:stretch>
              <a:fillRect l="0" t="0" r="0" b="0"/>
            </a:stretch>
          </a:blipFill>
        </p:spPr>
      </p:sp>
      <p:sp>
        <p:nvSpPr>
          <p:cNvPr name="TextBox 17" id="17"/>
          <p:cNvSpPr txBox="true"/>
          <p:nvPr/>
        </p:nvSpPr>
        <p:spPr>
          <a:xfrm rot="0">
            <a:off x="3220360" y="270959"/>
            <a:ext cx="12982088" cy="1422400"/>
          </a:xfrm>
          <a:prstGeom prst="rect">
            <a:avLst/>
          </a:prstGeom>
        </p:spPr>
        <p:txBody>
          <a:bodyPr anchor="t" rtlCol="false" tIns="0" lIns="0" bIns="0" rIns="0">
            <a:spAutoFit/>
          </a:bodyPr>
          <a:lstStyle/>
          <a:p>
            <a:pPr algn="ctr">
              <a:lnSpc>
                <a:spcPts val="5600"/>
              </a:lnSpc>
            </a:pPr>
            <a:r>
              <a:rPr lang="en-US" sz="5000">
                <a:solidFill>
                  <a:srgbClr val="366E1E"/>
                </a:solidFill>
                <a:latin typeface="Paytone One"/>
                <a:ea typeface="Paytone One"/>
                <a:cs typeface="Paytone One"/>
                <a:sym typeface="Paytone One"/>
              </a:rPr>
              <a:t>KẾT QUẢ ĐẠT ĐƯỢC TỪ VIỆC XÂY DỰNG WEBSITE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586888"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674263"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65015" y="9251103"/>
            <a:ext cx="15169770" cy="8229600"/>
          </a:xfrm>
          <a:custGeom>
            <a:avLst/>
            <a:gdLst/>
            <a:ahLst/>
            <a:cxnLst/>
            <a:rect r="r" b="b" t="t" l="l"/>
            <a:pathLst>
              <a:path h="8229600" w="15169770">
                <a:moveTo>
                  <a:pt x="0" y="0"/>
                </a:moveTo>
                <a:lnTo>
                  <a:pt x="15169770" y="0"/>
                </a:lnTo>
                <a:lnTo>
                  <a:pt x="15169770"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065015" y="7774305"/>
            <a:ext cx="3799026" cy="2967989"/>
          </a:xfrm>
          <a:custGeom>
            <a:avLst/>
            <a:gdLst/>
            <a:ahLst/>
            <a:cxnLst/>
            <a:rect r="r" b="b" t="t" l="l"/>
            <a:pathLst>
              <a:path h="2967989" w="3799026">
                <a:moveTo>
                  <a:pt x="0" y="0"/>
                </a:moveTo>
                <a:lnTo>
                  <a:pt x="3799027" y="0"/>
                </a:lnTo>
                <a:lnTo>
                  <a:pt x="3799027" y="2967990"/>
                </a:lnTo>
                <a:lnTo>
                  <a:pt x="0" y="2967990"/>
                </a:lnTo>
                <a:lnTo>
                  <a:pt x="0" y="0"/>
                </a:lnTo>
                <a:close/>
              </a:path>
            </a:pathLst>
          </a:custGeom>
          <a:blipFill>
            <a:blip r:embed="rId3"/>
            <a:stretch>
              <a:fillRect l="0" t="0" r="0" b="0"/>
            </a:stretch>
          </a:blipFill>
        </p:spPr>
      </p:sp>
      <p:sp>
        <p:nvSpPr>
          <p:cNvPr name="Freeform 7" id="7"/>
          <p:cNvSpPr/>
          <p:nvPr/>
        </p:nvSpPr>
        <p:spPr>
          <a:xfrm flipH="false" flipV="false" rot="0">
            <a:off x="10999768" y="8603224"/>
            <a:ext cx="1920748" cy="2705279"/>
          </a:xfrm>
          <a:custGeom>
            <a:avLst/>
            <a:gdLst/>
            <a:ahLst/>
            <a:cxnLst/>
            <a:rect r="r" b="b" t="t" l="l"/>
            <a:pathLst>
              <a:path h="2705279" w="1920748">
                <a:moveTo>
                  <a:pt x="0" y="0"/>
                </a:moveTo>
                <a:lnTo>
                  <a:pt x="1920748" y="0"/>
                </a:lnTo>
                <a:lnTo>
                  <a:pt x="1920748" y="2705279"/>
                </a:lnTo>
                <a:lnTo>
                  <a:pt x="0" y="2705279"/>
                </a:lnTo>
                <a:lnTo>
                  <a:pt x="0" y="0"/>
                </a:lnTo>
                <a:close/>
              </a:path>
            </a:pathLst>
          </a:custGeom>
          <a:blipFill>
            <a:blip r:embed="rId5"/>
            <a:stretch>
              <a:fillRect l="0" t="0" r="0" b="0"/>
            </a:stretch>
          </a:blipFill>
        </p:spPr>
      </p:sp>
      <p:sp>
        <p:nvSpPr>
          <p:cNvPr name="Freeform 8" id="8"/>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86888" y="92583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10" id="10"/>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869523" y="2015692"/>
            <a:ext cx="14914295" cy="6040289"/>
          </a:xfrm>
          <a:custGeom>
            <a:avLst/>
            <a:gdLst/>
            <a:ahLst/>
            <a:cxnLst/>
            <a:rect r="r" b="b" t="t" l="l"/>
            <a:pathLst>
              <a:path h="6040289" w="14914295">
                <a:moveTo>
                  <a:pt x="0" y="0"/>
                </a:moveTo>
                <a:lnTo>
                  <a:pt x="14914295" y="0"/>
                </a:lnTo>
                <a:lnTo>
                  <a:pt x="14914295" y="6040289"/>
                </a:lnTo>
                <a:lnTo>
                  <a:pt x="0" y="6040289"/>
                </a:lnTo>
                <a:lnTo>
                  <a:pt x="0" y="0"/>
                </a:lnTo>
                <a:close/>
              </a:path>
            </a:pathLst>
          </a:custGeom>
          <a:blipFill>
            <a:blip r:embed="rId8"/>
            <a:stretch>
              <a:fillRect l="0" t="0" r="0" b="0"/>
            </a:stretch>
          </a:blipFill>
        </p:spPr>
      </p:sp>
      <p:sp>
        <p:nvSpPr>
          <p:cNvPr name="Freeform 12" id="12"/>
          <p:cNvSpPr/>
          <p:nvPr/>
        </p:nvSpPr>
        <p:spPr>
          <a:xfrm flipH="false" flipV="false" rot="0">
            <a:off x="6693198" y="8026518"/>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13" id="13"/>
          <p:cNvSpPr/>
          <p:nvPr/>
        </p:nvSpPr>
        <p:spPr>
          <a:xfrm flipH="false" flipV="false" rot="0">
            <a:off x="10144762" y="789846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14" id="14"/>
          <p:cNvSpPr/>
          <p:nvPr/>
        </p:nvSpPr>
        <p:spPr>
          <a:xfrm flipH="false" flipV="false" rot="0">
            <a:off x="14017118" y="4668427"/>
            <a:ext cx="10980498" cy="9511856"/>
          </a:xfrm>
          <a:custGeom>
            <a:avLst/>
            <a:gdLst/>
            <a:ahLst/>
            <a:cxnLst/>
            <a:rect r="r" b="b" t="t" l="l"/>
            <a:pathLst>
              <a:path h="9511856" w="10980498">
                <a:moveTo>
                  <a:pt x="0" y="0"/>
                </a:moveTo>
                <a:lnTo>
                  <a:pt x="10980498" y="0"/>
                </a:lnTo>
                <a:lnTo>
                  <a:pt x="10980498" y="9511857"/>
                </a:lnTo>
                <a:lnTo>
                  <a:pt x="0" y="9511857"/>
                </a:lnTo>
                <a:lnTo>
                  <a:pt x="0" y="0"/>
                </a:lnTo>
                <a:close/>
              </a:path>
            </a:pathLst>
          </a:custGeom>
          <a:blipFill>
            <a:blip r:embed="rId9"/>
            <a:stretch>
              <a:fillRect l="0" t="0" r="0" b="0"/>
            </a:stretch>
          </a:blipFill>
        </p:spPr>
      </p:sp>
      <p:sp>
        <p:nvSpPr>
          <p:cNvPr name="Freeform 15" id="15"/>
          <p:cNvSpPr/>
          <p:nvPr/>
        </p:nvSpPr>
        <p:spPr>
          <a:xfrm flipH="false" flipV="false" rot="0">
            <a:off x="-2876418" y="5341627"/>
            <a:ext cx="6096778" cy="5113673"/>
          </a:xfrm>
          <a:custGeom>
            <a:avLst/>
            <a:gdLst/>
            <a:ahLst/>
            <a:cxnLst/>
            <a:rect r="r" b="b" t="t" l="l"/>
            <a:pathLst>
              <a:path h="5113673" w="6096778">
                <a:moveTo>
                  <a:pt x="0" y="0"/>
                </a:moveTo>
                <a:lnTo>
                  <a:pt x="6096778" y="0"/>
                </a:lnTo>
                <a:lnTo>
                  <a:pt x="6096778" y="5113673"/>
                </a:lnTo>
                <a:lnTo>
                  <a:pt x="0" y="5113673"/>
                </a:lnTo>
                <a:lnTo>
                  <a:pt x="0" y="0"/>
                </a:lnTo>
                <a:close/>
              </a:path>
            </a:pathLst>
          </a:custGeom>
          <a:blipFill>
            <a:blip r:embed="rId10"/>
            <a:stretch>
              <a:fillRect l="0" t="0" r="0" b="0"/>
            </a:stretch>
          </a:blipFill>
        </p:spPr>
      </p:sp>
      <p:sp>
        <p:nvSpPr>
          <p:cNvPr name="TextBox 16" id="16"/>
          <p:cNvSpPr txBox="true"/>
          <p:nvPr/>
        </p:nvSpPr>
        <p:spPr>
          <a:xfrm rot="0">
            <a:off x="4053305" y="332942"/>
            <a:ext cx="8867211" cy="1682750"/>
          </a:xfrm>
          <a:prstGeom prst="rect">
            <a:avLst/>
          </a:prstGeom>
        </p:spPr>
        <p:txBody>
          <a:bodyPr anchor="t" rtlCol="false" tIns="0" lIns="0" bIns="0" rIns="0">
            <a:spAutoFit/>
          </a:bodyPr>
          <a:lstStyle/>
          <a:p>
            <a:pPr algn="ctr">
              <a:lnSpc>
                <a:spcPts val="4300"/>
              </a:lnSpc>
            </a:pPr>
            <a:r>
              <a:rPr lang="en-US" sz="5000">
                <a:solidFill>
                  <a:srgbClr val="366E1E"/>
                </a:solidFill>
                <a:latin typeface="Paytone One"/>
                <a:ea typeface="Paytone One"/>
                <a:cs typeface="Paytone One"/>
                <a:sym typeface="Paytone One"/>
              </a:rPr>
              <a:t>HƯỚNG PHÁT TRIỂN VÀ CẢI TIẾN WEBSITE TRONG TƯƠNG LAI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586888"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674263"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65015" y="9251103"/>
            <a:ext cx="15169770" cy="8229600"/>
          </a:xfrm>
          <a:custGeom>
            <a:avLst/>
            <a:gdLst/>
            <a:ahLst/>
            <a:cxnLst/>
            <a:rect r="r" b="b" t="t" l="l"/>
            <a:pathLst>
              <a:path h="8229600" w="15169770">
                <a:moveTo>
                  <a:pt x="0" y="0"/>
                </a:moveTo>
                <a:lnTo>
                  <a:pt x="15169770" y="0"/>
                </a:lnTo>
                <a:lnTo>
                  <a:pt x="15169770"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065015" y="7774305"/>
            <a:ext cx="3799026" cy="2967989"/>
          </a:xfrm>
          <a:custGeom>
            <a:avLst/>
            <a:gdLst/>
            <a:ahLst/>
            <a:cxnLst/>
            <a:rect r="r" b="b" t="t" l="l"/>
            <a:pathLst>
              <a:path h="2967989" w="3799026">
                <a:moveTo>
                  <a:pt x="0" y="0"/>
                </a:moveTo>
                <a:lnTo>
                  <a:pt x="3799027" y="0"/>
                </a:lnTo>
                <a:lnTo>
                  <a:pt x="3799027" y="2967990"/>
                </a:lnTo>
                <a:lnTo>
                  <a:pt x="0" y="2967990"/>
                </a:lnTo>
                <a:lnTo>
                  <a:pt x="0" y="0"/>
                </a:lnTo>
                <a:close/>
              </a:path>
            </a:pathLst>
          </a:custGeom>
          <a:blipFill>
            <a:blip r:embed="rId3"/>
            <a:stretch>
              <a:fillRect l="0" t="0" r="0" b="0"/>
            </a:stretch>
          </a:blipFill>
        </p:spPr>
      </p:sp>
      <p:sp>
        <p:nvSpPr>
          <p:cNvPr name="Freeform 7" id="7"/>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86888" y="92583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9" id="9"/>
          <p:cNvSpPr/>
          <p:nvPr/>
        </p:nvSpPr>
        <p:spPr>
          <a:xfrm flipH="false" flipV="false" rot="0">
            <a:off x="-1773306" y="5672764"/>
            <a:ext cx="6096778" cy="5113673"/>
          </a:xfrm>
          <a:custGeom>
            <a:avLst/>
            <a:gdLst/>
            <a:ahLst/>
            <a:cxnLst/>
            <a:rect r="r" b="b" t="t" l="l"/>
            <a:pathLst>
              <a:path h="5113673" w="6096778">
                <a:moveTo>
                  <a:pt x="0" y="0"/>
                </a:moveTo>
                <a:lnTo>
                  <a:pt x="6096778" y="0"/>
                </a:lnTo>
                <a:lnTo>
                  <a:pt x="6096778" y="5113672"/>
                </a:lnTo>
                <a:lnTo>
                  <a:pt x="0" y="5113672"/>
                </a:lnTo>
                <a:lnTo>
                  <a:pt x="0" y="0"/>
                </a:lnTo>
                <a:close/>
              </a:path>
            </a:pathLst>
          </a:custGeom>
          <a:blipFill>
            <a:blip r:embed="rId7"/>
            <a:stretch>
              <a:fillRect l="0" t="0" r="0" b="0"/>
            </a:stretch>
          </a:blipFill>
        </p:spPr>
      </p:sp>
      <p:sp>
        <p:nvSpPr>
          <p:cNvPr name="Freeform 10" id="10"/>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190245" y="0"/>
            <a:ext cx="10056751" cy="10349240"/>
          </a:xfrm>
          <a:custGeom>
            <a:avLst/>
            <a:gdLst/>
            <a:ahLst/>
            <a:cxnLst/>
            <a:rect r="r" b="b" t="t" l="l"/>
            <a:pathLst>
              <a:path h="10349240" w="10056751">
                <a:moveTo>
                  <a:pt x="0" y="0"/>
                </a:moveTo>
                <a:lnTo>
                  <a:pt x="10056751" y="0"/>
                </a:lnTo>
                <a:lnTo>
                  <a:pt x="10056751" y="10349240"/>
                </a:lnTo>
                <a:lnTo>
                  <a:pt x="0" y="10349240"/>
                </a:lnTo>
                <a:lnTo>
                  <a:pt x="0" y="0"/>
                </a:lnTo>
                <a:close/>
              </a:path>
            </a:pathLst>
          </a:custGeom>
          <a:blipFill>
            <a:blip r:embed="rId8"/>
            <a:stretch>
              <a:fillRect l="-68978" t="0" r="-3041" b="0"/>
            </a:stretch>
          </a:blipFill>
        </p:spPr>
      </p:sp>
      <p:sp>
        <p:nvSpPr>
          <p:cNvPr name="Freeform 12" id="12"/>
          <p:cNvSpPr/>
          <p:nvPr/>
        </p:nvSpPr>
        <p:spPr>
          <a:xfrm flipH="false" flipV="false" rot="0">
            <a:off x="6394404" y="789846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TextBox 13" id="13"/>
          <p:cNvSpPr txBox="true"/>
          <p:nvPr/>
        </p:nvSpPr>
        <p:spPr>
          <a:xfrm rot="0">
            <a:off x="488861" y="1572434"/>
            <a:ext cx="10280482" cy="3341178"/>
          </a:xfrm>
          <a:prstGeom prst="rect">
            <a:avLst/>
          </a:prstGeom>
        </p:spPr>
        <p:txBody>
          <a:bodyPr anchor="t" rtlCol="false" tIns="0" lIns="0" bIns="0" rIns="0">
            <a:spAutoFit/>
          </a:bodyPr>
          <a:lstStyle/>
          <a:p>
            <a:pPr algn="ctr">
              <a:lnSpc>
                <a:spcPts val="4417"/>
              </a:lnSpc>
            </a:pPr>
            <a:r>
              <a:rPr lang="en-US" sz="4417" b="true">
                <a:solidFill>
                  <a:srgbClr val="366E1E"/>
                </a:solidFill>
                <a:latin typeface="Cabin Bold"/>
                <a:ea typeface="Cabin Bold"/>
                <a:cs typeface="Cabin Bold"/>
                <a:sym typeface="Cabin Bold"/>
              </a:rPr>
              <a:t>Thiết kế front-end là một công cụ hiệu quả để giới thiệu điểm du lịch và thu hút khách du lịch. Website front-end giúp tăng cường hiệu quả về quảng bá du lịch và cải thiện trải nghiệm du lịch.</a:t>
            </a:r>
          </a:p>
          <a:p>
            <a:pPr algn="ctr">
              <a:lnSpc>
                <a:spcPts val="4417"/>
              </a:lnSpc>
            </a:pPr>
          </a:p>
        </p:txBody>
      </p:sp>
      <p:sp>
        <p:nvSpPr>
          <p:cNvPr name="Freeform 14" id="14"/>
          <p:cNvSpPr/>
          <p:nvPr/>
        </p:nvSpPr>
        <p:spPr>
          <a:xfrm flipH="false" flipV="false" rot="0">
            <a:off x="9326670" y="8603224"/>
            <a:ext cx="1920748" cy="2705279"/>
          </a:xfrm>
          <a:custGeom>
            <a:avLst/>
            <a:gdLst/>
            <a:ahLst/>
            <a:cxnLst/>
            <a:rect r="r" b="b" t="t" l="l"/>
            <a:pathLst>
              <a:path h="2705279" w="1920748">
                <a:moveTo>
                  <a:pt x="0" y="0"/>
                </a:moveTo>
                <a:lnTo>
                  <a:pt x="1920748" y="0"/>
                </a:lnTo>
                <a:lnTo>
                  <a:pt x="1920748" y="2705279"/>
                </a:lnTo>
                <a:lnTo>
                  <a:pt x="0" y="2705279"/>
                </a:lnTo>
                <a:lnTo>
                  <a:pt x="0" y="0"/>
                </a:lnTo>
                <a:close/>
              </a:path>
            </a:pathLst>
          </a:custGeom>
          <a:blipFill>
            <a:blip r:embed="rId9"/>
            <a:stretch>
              <a:fillRect l="0" t="0" r="0" b="0"/>
            </a:stretch>
          </a:blipFill>
        </p:spPr>
      </p:sp>
      <p:sp>
        <p:nvSpPr>
          <p:cNvPr name="TextBox 15" id="15"/>
          <p:cNvSpPr txBox="true"/>
          <p:nvPr/>
        </p:nvSpPr>
        <p:spPr>
          <a:xfrm rot="0">
            <a:off x="586888" y="328954"/>
            <a:ext cx="9247145" cy="624355"/>
          </a:xfrm>
          <a:prstGeom prst="rect">
            <a:avLst/>
          </a:prstGeom>
        </p:spPr>
        <p:txBody>
          <a:bodyPr anchor="t" rtlCol="false" tIns="0" lIns="0" bIns="0" rIns="0">
            <a:spAutoFit/>
          </a:bodyPr>
          <a:lstStyle/>
          <a:p>
            <a:pPr algn="ctr">
              <a:lnSpc>
                <a:spcPts val="4401"/>
              </a:lnSpc>
            </a:pPr>
            <a:r>
              <a:rPr lang="en-US" sz="5118">
                <a:solidFill>
                  <a:srgbClr val="366E1E"/>
                </a:solidFill>
                <a:latin typeface="Paytone One"/>
                <a:ea typeface="Paytone One"/>
                <a:cs typeface="Paytone One"/>
                <a:sym typeface="Paytone One"/>
              </a:rPr>
              <a:t>KẾT LUẬN VÀ KHUYẾN NGHỊ</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38" r="0" b="-80763"/>
            </a:stretch>
          </a:blipFill>
        </p:spPr>
      </p:sp>
      <p:sp>
        <p:nvSpPr>
          <p:cNvPr name="Freeform 3" id="3"/>
          <p:cNvSpPr/>
          <p:nvPr/>
        </p:nvSpPr>
        <p:spPr>
          <a:xfrm flipH="false" flipV="false" rot="0">
            <a:off x="586888"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3674263" y="82296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5" id="5"/>
          <p:cNvSpPr/>
          <p:nvPr/>
        </p:nvSpPr>
        <p:spPr>
          <a:xfrm flipH="false" flipV="false" rot="0">
            <a:off x="10287044" y="719370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6" id="6"/>
          <p:cNvSpPr/>
          <p:nvPr/>
        </p:nvSpPr>
        <p:spPr>
          <a:xfrm flipH="false" flipV="false" rot="0">
            <a:off x="6693198" y="7898463"/>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7" id="7"/>
          <p:cNvSpPr/>
          <p:nvPr/>
        </p:nvSpPr>
        <p:spPr>
          <a:xfrm flipH="false" flipV="false" rot="0">
            <a:off x="-1065015" y="9251103"/>
            <a:ext cx="15169770" cy="8229600"/>
          </a:xfrm>
          <a:custGeom>
            <a:avLst/>
            <a:gdLst/>
            <a:ahLst/>
            <a:cxnLst/>
            <a:rect r="r" b="b" t="t" l="l"/>
            <a:pathLst>
              <a:path h="8229600" w="15169770">
                <a:moveTo>
                  <a:pt x="0" y="0"/>
                </a:moveTo>
                <a:lnTo>
                  <a:pt x="15169770" y="0"/>
                </a:lnTo>
                <a:lnTo>
                  <a:pt x="15169770"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65015" y="7774305"/>
            <a:ext cx="3799026" cy="2967989"/>
          </a:xfrm>
          <a:custGeom>
            <a:avLst/>
            <a:gdLst/>
            <a:ahLst/>
            <a:cxnLst/>
            <a:rect r="r" b="b" t="t" l="l"/>
            <a:pathLst>
              <a:path h="2967989" w="3799026">
                <a:moveTo>
                  <a:pt x="0" y="0"/>
                </a:moveTo>
                <a:lnTo>
                  <a:pt x="3799027" y="0"/>
                </a:lnTo>
                <a:lnTo>
                  <a:pt x="3799027" y="2967990"/>
                </a:lnTo>
                <a:lnTo>
                  <a:pt x="0" y="2967990"/>
                </a:lnTo>
                <a:lnTo>
                  <a:pt x="0" y="0"/>
                </a:lnTo>
                <a:close/>
              </a:path>
            </a:pathLst>
          </a:custGeom>
          <a:blipFill>
            <a:blip r:embed="rId3"/>
            <a:stretch>
              <a:fillRect l="0" t="0" r="0" b="0"/>
            </a:stretch>
          </a:blipFill>
        </p:spPr>
      </p:sp>
      <p:sp>
        <p:nvSpPr>
          <p:cNvPr name="Freeform 9" id="9"/>
          <p:cNvSpPr/>
          <p:nvPr/>
        </p:nvSpPr>
        <p:spPr>
          <a:xfrm flipH="false" flipV="false" rot="0">
            <a:off x="11769051" y="4198894"/>
            <a:ext cx="10980498" cy="9511856"/>
          </a:xfrm>
          <a:custGeom>
            <a:avLst/>
            <a:gdLst/>
            <a:ahLst/>
            <a:cxnLst/>
            <a:rect r="r" b="b" t="t" l="l"/>
            <a:pathLst>
              <a:path h="9511856" w="10980498">
                <a:moveTo>
                  <a:pt x="0" y="0"/>
                </a:moveTo>
                <a:lnTo>
                  <a:pt x="10980498" y="0"/>
                </a:lnTo>
                <a:lnTo>
                  <a:pt x="10980498" y="9511857"/>
                </a:lnTo>
                <a:lnTo>
                  <a:pt x="0" y="9511857"/>
                </a:lnTo>
                <a:lnTo>
                  <a:pt x="0" y="0"/>
                </a:lnTo>
                <a:close/>
              </a:path>
            </a:pathLst>
          </a:custGeom>
          <a:blipFill>
            <a:blip r:embed="rId5"/>
            <a:stretch>
              <a:fillRect l="0" t="0" r="0" b="0"/>
            </a:stretch>
          </a:blipFill>
        </p:spPr>
      </p:sp>
      <p:sp>
        <p:nvSpPr>
          <p:cNvPr name="Freeform 10" id="10"/>
          <p:cNvSpPr/>
          <p:nvPr/>
        </p:nvSpPr>
        <p:spPr>
          <a:xfrm flipH="false" flipV="false" rot="0">
            <a:off x="10999768" y="8603224"/>
            <a:ext cx="1920748" cy="2705279"/>
          </a:xfrm>
          <a:custGeom>
            <a:avLst/>
            <a:gdLst/>
            <a:ahLst/>
            <a:cxnLst/>
            <a:rect r="r" b="b" t="t" l="l"/>
            <a:pathLst>
              <a:path h="2705279" w="1920748">
                <a:moveTo>
                  <a:pt x="0" y="0"/>
                </a:moveTo>
                <a:lnTo>
                  <a:pt x="1920748" y="0"/>
                </a:lnTo>
                <a:lnTo>
                  <a:pt x="1920748" y="2705279"/>
                </a:lnTo>
                <a:lnTo>
                  <a:pt x="0" y="2705279"/>
                </a:lnTo>
                <a:lnTo>
                  <a:pt x="0" y="0"/>
                </a:lnTo>
                <a:close/>
              </a:path>
            </a:pathLst>
          </a:custGeom>
          <a:blipFill>
            <a:blip r:embed="rId6"/>
            <a:stretch>
              <a:fillRect l="0" t="0" r="0" b="0"/>
            </a:stretch>
          </a:blipFill>
        </p:spPr>
      </p:sp>
      <p:sp>
        <p:nvSpPr>
          <p:cNvPr name="Freeform 11" id="11"/>
          <p:cNvSpPr/>
          <p:nvPr/>
        </p:nvSpPr>
        <p:spPr>
          <a:xfrm flipH="false" flipV="false" rot="0">
            <a:off x="15734474" y="1534609"/>
            <a:ext cx="821335" cy="219520"/>
          </a:xfrm>
          <a:custGeom>
            <a:avLst/>
            <a:gdLst/>
            <a:ahLst/>
            <a:cxnLst/>
            <a:rect r="r" b="b" t="t" l="l"/>
            <a:pathLst>
              <a:path h="219520" w="821335">
                <a:moveTo>
                  <a:pt x="0" y="0"/>
                </a:moveTo>
                <a:lnTo>
                  <a:pt x="821335" y="0"/>
                </a:lnTo>
                <a:lnTo>
                  <a:pt x="821335" y="219520"/>
                </a:lnTo>
                <a:lnTo>
                  <a:pt x="0" y="2195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86888" y="9258300"/>
            <a:ext cx="5266944" cy="4114800"/>
          </a:xfrm>
          <a:custGeom>
            <a:avLst/>
            <a:gdLst/>
            <a:ahLst/>
            <a:cxnLst/>
            <a:rect r="r" b="b" t="t" l="l"/>
            <a:pathLst>
              <a:path h="4114800" w="5266944">
                <a:moveTo>
                  <a:pt x="0" y="0"/>
                </a:moveTo>
                <a:lnTo>
                  <a:pt x="5266944" y="0"/>
                </a:lnTo>
                <a:lnTo>
                  <a:pt x="5266944" y="4114800"/>
                </a:lnTo>
                <a:lnTo>
                  <a:pt x="0" y="4114800"/>
                </a:lnTo>
                <a:lnTo>
                  <a:pt x="0" y="0"/>
                </a:lnTo>
                <a:close/>
              </a:path>
            </a:pathLst>
          </a:custGeom>
          <a:blipFill>
            <a:blip r:embed="rId3"/>
            <a:stretch>
              <a:fillRect l="0" t="0" r="0" b="0"/>
            </a:stretch>
          </a:blipFill>
        </p:spPr>
      </p:sp>
      <p:sp>
        <p:nvSpPr>
          <p:cNvPr name="Freeform 13" id="13"/>
          <p:cNvSpPr/>
          <p:nvPr/>
        </p:nvSpPr>
        <p:spPr>
          <a:xfrm flipH="false" flipV="false" rot="0">
            <a:off x="-1773306" y="5672764"/>
            <a:ext cx="6096778" cy="5113673"/>
          </a:xfrm>
          <a:custGeom>
            <a:avLst/>
            <a:gdLst/>
            <a:ahLst/>
            <a:cxnLst/>
            <a:rect r="r" b="b" t="t" l="l"/>
            <a:pathLst>
              <a:path h="5113673" w="6096778">
                <a:moveTo>
                  <a:pt x="0" y="0"/>
                </a:moveTo>
                <a:lnTo>
                  <a:pt x="6096778" y="0"/>
                </a:lnTo>
                <a:lnTo>
                  <a:pt x="6096778" y="5113672"/>
                </a:lnTo>
                <a:lnTo>
                  <a:pt x="0" y="5113672"/>
                </a:lnTo>
                <a:lnTo>
                  <a:pt x="0" y="0"/>
                </a:lnTo>
                <a:close/>
              </a:path>
            </a:pathLst>
          </a:custGeom>
          <a:blipFill>
            <a:blip r:embed="rId9"/>
            <a:stretch>
              <a:fillRect l="0" t="0" r="0" b="0"/>
            </a:stretch>
          </a:blipFill>
        </p:spPr>
      </p:sp>
      <p:sp>
        <p:nvSpPr>
          <p:cNvPr name="Freeform 14" id="14"/>
          <p:cNvSpPr/>
          <p:nvPr/>
        </p:nvSpPr>
        <p:spPr>
          <a:xfrm flipH="true" flipV="false" rot="0">
            <a:off x="834499" y="4923980"/>
            <a:ext cx="821335" cy="219520"/>
          </a:xfrm>
          <a:custGeom>
            <a:avLst/>
            <a:gdLst/>
            <a:ahLst/>
            <a:cxnLst/>
            <a:rect r="r" b="b" t="t" l="l"/>
            <a:pathLst>
              <a:path h="219520" w="821335">
                <a:moveTo>
                  <a:pt x="821335" y="0"/>
                </a:moveTo>
                <a:lnTo>
                  <a:pt x="0" y="0"/>
                </a:lnTo>
                <a:lnTo>
                  <a:pt x="0" y="219520"/>
                </a:lnTo>
                <a:lnTo>
                  <a:pt x="821335" y="219520"/>
                </a:lnTo>
                <a:lnTo>
                  <a:pt x="82133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3682" y="-7106833"/>
            <a:ext cx="18635363" cy="18616747"/>
          </a:xfrm>
          <a:custGeom>
            <a:avLst/>
            <a:gdLst/>
            <a:ahLst/>
            <a:cxnLst/>
            <a:rect r="r" b="b" t="t" l="l"/>
            <a:pathLst>
              <a:path h="18616747" w="18635363">
                <a:moveTo>
                  <a:pt x="0" y="0"/>
                </a:moveTo>
                <a:lnTo>
                  <a:pt x="18635364" y="0"/>
                </a:lnTo>
                <a:lnTo>
                  <a:pt x="18635364" y="18616746"/>
                </a:lnTo>
                <a:lnTo>
                  <a:pt x="0" y="18616746"/>
                </a:lnTo>
                <a:lnTo>
                  <a:pt x="0" y="0"/>
                </a:lnTo>
                <a:close/>
              </a:path>
            </a:pathLst>
          </a:custGeom>
          <a:blipFill>
            <a:blip r:embed="rId10"/>
            <a:stretch>
              <a:fillRect l="0" t="0" r="0" b="0"/>
            </a:stretch>
          </a:blipFill>
        </p:spPr>
      </p:sp>
      <p:sp>
        <p:nvSpPr>
          <p:cNvPr name="TextBox 16" id="16"/>
          <p:cNvSpPr txBox="true"/>
          <p:nvPr/>
        </p:nvSpPr>
        <p:spPr>
          <a:xfrm rot="0">
            <a:off x="3075175" y="2316104"/>
            <a:ext cx="10654524" cy="3984530"/>
          </a:xfrm>
          <a:prstGeom prst="rect">
            <a:avLst/>
          </a:prstGeom>
        </p:spPr>
        <p:txBody>
          <a:bodyPr anchor="t" rtlCol="false" tIns="0" lIns="0" bIns="0" rIns="0">
            <a:spAutoFit/>
          </a:bodyPr>
          <a:lstStyle/>
          <a:p>
            <a:pPr algn="ctr">
              <a:lnSpc>
                <a:spcPts val="14977"/>
              </a:lnSpc>
            </a:pPr>
            <a:r>
              <a:rPr lang="en-US" sz="17415">
                <a:solidFill>
                  <a:srgbClr val="FFFFFF"/>
                </a:solidFill>
                <a:latin typeface="Paytone One"/>
                <a:ea typeface="Paytone One"/>
                <a:cs typeface="Paytone One"/>
                <a:sym typeface="Paytone One"/>
              </a:rPr>
              <a:t>THANK</a:t>
            </a:r>
          </a:p>
          <a:p>
            <a:pPr algn="ctr">
              <a:lnSpc>
                <a:spcPts val="14977"/>
              </a:lnSpc>
            </a:pPr>
            <a:r>
              <a:rPr lang="en-US" sz="17415">
                <a:solidFill>
                  <a:srgbClr val="FFFFFF"/>
                </a:solidFill>
                <a:latin typeface="Paytone One"/>
                <a:ea typeface="Paytone One"/>
                <a:cs typeface="Paytone One"/>
                <a:sym typeface="Paytone One"/>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DAGbm3WKF0k</dc:identifier>
  <dcterms:modified xsi:type="dcterms:W3CDTF">2011-08-01T06:04:30Z</dcterms:modified>
  <cp:revision>1</cp:revision>
  <dc:title>Green Hand Drawn Nature Illustration Group Project Presentation</dc:title>
</cp:coreProperties>
</file>